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25B_4FDD9BA2.xml" ContentType="application/vnd.ms-powerpoint.comments+xml"/>
  <Override PartName="/ppt/notesSlides/notesSlide4.xml" ContentType="application/vnd.openxmlformats-officedocument.presentationml.notesSlide+xml"/>
  <Override PartName="/ppt/comments/modernComment_25C_80C810D6.xml" ContentType="application/vnd.ms-powerpoint.comments+xml"/>
  <Override PartName="/ppt/notesSlides/notesSlide5.xml" ContentType="application/vnd.openxmlformats-officedocument.presentationml.notesSlide+xml"/>
  <Override PartName="/ppt/comments/modernComment_25D_FF4D817D.xml" ContentType="application/vnd.ms-powerpoint.comments+xml"/>
  <Override PartName="/ppt/notesSlides/notesSlide6.xml" ContentType="application/vnd.openxmlformats-officedocument.presentationml.notesSlide+xml"/>
  <Override PartName="/ppt/comments/modernComment_25E_2FBC6369.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261_B280BE0A.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267_72369E23.xml" ContentType="application/vnd.ms-powerpoint.comments+xml"/>
  <Override PartName="/ppt/notesSlides/notesSlide11.xml" ContentType="application/vnd.openxmlformats-officedocument.presentationml.notesSlide+xml"/>
  <Override PartName="/ppt/comments/modernComment_25F_963CEDDD.xml" ContentType="application/vnd.ms-powerpoint.comments+xml"/>
  <Override PartName="/ppt/notesSlides/notesSlide12.xml" ContentType="application/vnd.openxmlformats-officedocument.presentationml.notesSlide+xml"/>
  <Override PartName="/ppt/comments/modernComment_260_E184581A.xml" ContentType="application/vnd.ms-powerpoint.comments+xml"/>
  <Override PartName="/ppt/notesSlides/notesSlide13.xml" ContentType="application/vnd.openxmlformats-officedocument.presentationml.notesSlide+xml"/>
  <Override PartName="/ppt/comments/modernComment_263_72F9F4DD.xml" ContentType="application/vnd.ms-powerpoint.comments+xml"/>
  <Override PartName="/ppt/notesSlides/notesSlide14.xml" ContentType="application/vnd.openxmlformats-officedocument.presentationml.notesSlide+xml"/>
  <Override PartName="/ppt/comments/modernComment_264_606FEEF0.xml" ContentType="application/vnd.ms-powerpoint.comments+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69" r:id="rId3"/>
  </p:sldMasterIdLst>
  <p:notesMasterIdLst>
    <p:notesMasterId r:id="rId20"/>
  </p:notesMasterIdLst>
  <p:handoutMasterIdLst>
    <p:handoutMasterId r:id="rId21"/>
  </p:handoutMasterIdLst>
  <p:sldIdLst>
    <p:sldId id="256" r:id="rId4"/>
    <p:sldId id="542" r:id="rId5"/>
    <p:sldId id="603" r:id="rId6"/>
    <p:sldId id="604" r:id="rId7"/>
    <p:sldId id="605" r:id="rId8"/>
    <p:sldId id="606" r:id="rId9"/>
    <p:sldId id="619" r:id="rId10"/>
    <p:sldId id="609" r:id="rId11"/>
    <p:sldId id="618" r:id="rId12"/>
    <p:sldId id="615" r:id="rId13"/>
    <p:sldId id="607" r:id="rId14"/>
    <p:sldId id="608" r:id="rId15"/>
    <p:sldId id="611" r:id="rId16"/>
    <p:sldId id="612" r:id="rId17"/>
    <p:sldId id="614" r:id="rId18"/>
    <p:sldId id="61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60E6F0E-592E-B843-CED5-BF3372586975}" name="Sasha Beil" initials="SB" userId="S::Sbeil@yesandagency.com::1e155f94-4c38-434b-996e-07c6289b0774" providerId="AD"/>
  <p188:author id="{1C9DC352-D4D3-ADA0-DD5F-DA5F6456C12A}" name="Niamh Connolly" initials="NC" userId="bJDm4luWbdpPhKQIERGT1LZfyo4rGLYQeoJwujA4v0w=" providerId="None"/>
  <p188:author id="{BE973188-62D9-2236-5A2E-EF6911D3A39B}" name="John Ladd" initials="JL" userId="S::jladd@washjeff.edu::b1aaf23e-3cfd-4de9-b5db-5f781d133772" providerId="AD"/>
  <p188:author id="{A944A7CE-BB10-D15C-4899-727D06077738}" name="Niamh Connolly" initials="" userId="S::NConnolly@yesandagency.com::87808b2f-8fb2-4575-a795-31b819d4b5a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asha Beil" initials="SB" lastIdx="1" clrIdx="0">
    <p:extLst>
      <p:ext uri="{19B8F6BF-5375-455C-9EA6-DF929625EA0E}">
        <p15:presenceInfo xmlns:p15="http://schemas.microsoft.com/office/powerpoint/2012/main" userId="S::sbeil@yesandagency.com::1e155f94-4c38-434b-996e-07c6289b07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ADD4"/>
    <a:srgbClr val="D7C7ED"/>
    <a:srgbClr val="DDD3EB"/>
    <a:srgbClr val="ED9996"/>
    <a:srgbClr val="A8CCC9"/>
    <a:srgbClr val="FFB370"/>
    <a:srgbClr val="ED7D31"/>
    <a:srgbClr val="F7AB6D"/>
    <a:srgbClr val="E697D3"/>
    <a:srgbClr val="B291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A2C35-1A65-884A-9BAF-6C32042A32DB}" v="1169" dt="2024-01-28T20:26:29.158"/>
    <p1510:client id="{21796636-28FD-D237-8230-8EEB1B19ADF2}" v="6" dt="2024-01-29T14:33:43.516"/>
    <p1510:client id="{3440A88E-7AEA-B50F-E2E6-495958752200}" v="78" dt="2024-01-29T21:27:43.512"/>
    <p1510:client id="{457E20D7-F984-21C6-3EF2-D525F5C57C2D}" v="9" dt="2024-01-28T22:35:25.093"/>
    <p1510:client id="{93AF0EE3-BF76-D80E-40C6-F596FB506854}" v="949" dt="2024-01-29T21:03:17.180"/>
    <p1510:client id="{95FE1149-7445-7865-EC70-A141FABF6F86}" v="317" dt="2024-01-29T21:30:42.948"/>
    <p1510:client id="{B2599F0C-FC00-F3B6-5DC1-4E965849C3E8}" v="359" dt="2024-01-29T14:31:28.788"/>
    <p1510:client id="{B301E451-FDE7-268B-EDD6-21281B23E963}" v="1" dt="2024-01-29T20:26:36.846"/>
    <p1510:client id="{B4915126-E4F9-907A-14F4-DA1B7E092212}" v="16" dt="2024-01-28T22:03:08.463"/>
    <p1510:client id="{D625E65F-9933-9945-85AE-20F7314E197F}" v="6989" dt="2024-01-29T21:28:25.6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 Id="rId27" Type="http://schemas.microsoft.com/office/2015/10/relationships/revisionInfo" Target="revisionInfo.xml"/></Relationships>
</file>

<file path=ppt/comments/modernComment_25B_4FDD9BA2.xml><?xml version="1.0" encoding="utf-8"?>
<p188:cmLst xmlns:a="http://schemas.openxmlformats.org/drawingml/2006/main" xmlns:r="http://schemas.openxmlformats.org/officeDocument/2006/relationships" xmlns:p188="http://schemas.microsoft.com/office/powerpoint/2018/8/main">
  <p188:cm id="{E56EE09B-7580-4DB8-AC94-FD2D47B3749F}" authorId="{BE973188-62D9-2236-5A2E-EF6911D3A39B}" created="2024-01-28T21:41:36.949">
    <ac:txMkLst xmlns:ac="http://schemas.microsoft.com/office/drawing/2013/main/command">
      <pc:docMk xmlns:pc="http://schemas.microsoft.com/office/powerpoint/2013/main/command"/>
      <pc:sldMk xmlns:pc="http://schemas.microsoft.com/office/powerpoint/2013/main/command" cId="1339923362" sldId="603"/>
      <ac:spMk id="5" creationId="{32C6771A-20AE-51E5-11E8-BCA73188B207}"/>
      <ac:txMk cp="24" len="1">
        <ac:context len="103" hash="848260124"/>
      </ac:txMk>
    </ac:txMkLst>
    <p188:pos x="2563090" y="891886"/>
    <p188:txBody>
      <a:bodyPr/>
      <a:lstStyle/>
      <a:p>
        <a:r>
          <a:rPr lang="en-US"/>
          <a:t>I assume this means a little more is going to go here, but I understand the general gist of this. I think it's good to explain what the ASPR are is, but you don't need to go into too much detail in this part (since part of this is covered in the case study).</a:t>
        </a:r>
      </a:p>
    </p188:txBody>
  </p188:cm>
</p188:cmLst>
</file>

<file path=ppt/comments/modernComment_25C_80C810D6.xml><?xml version="1.0" encoding="utf-8"?>
<p188:cmLst xmlns:a="http://schemas.openxmlformats.org/drawingml/2006/main" xmlns:r="http://schemas.openxmlformats.org/officeDocument/2006/relationships" xmlns:p188="http://schemas.microsoft.com/office/powerpoint/2018/8/main">
  <p188:cm id="{2C8791F6-405B-4C60-BD08-9B44EDE89159}" authorId="{BE973188-62D9-2236-5A2E-EF6911D3A39B}" created="2024-01-28T21:42:34.575">
    <ac:txMkLst xmlns:ac="http://schemas.microsoft.com/office/drawing/2013/main/command">
      <pc:docMk xmlns:pc="http://schemas.microsoft.com/office/powerpoint/2013/main/command"/>
      <pc:sldMk xmlns:pc="http://schemas.microsoft.com/office/powerpoint/2013/main/command" cId="2160595158" sldId="604"/>
      <ac:spMk id="5" creationId="{FEBE4C87-06F9-2641-09ED-1B5C161B3F0C}"/>
      <ac:txMk cp="59" len="15">
        <ac:context len="113" hash="2335493383"/>
      </ac:txMk>
    </ac:txMkLst>
    <p188:pos x="4953000" y="2173431"/>
    <p188:txBody>
      <a:bodyPr/>
      <a:lstStyle/>
      <a:p>
        <a:r>
          <a:rPr lang="en-US"/>
          <a:t>Great! Succinct and straightforward. This will propel you. I would spend a moment here explaining why/how you discovered this problem and why you think it's the most important one to address.</a:t>
        </a:r>
      </a:p>
    </p188:txBody>
  </p188:cm>
</p188:cmLst>
</file>

<file path=ppt/comments/modernComment_25D_FF4D817D.xml><?xml version="1.0" encoding="utf-8"?>
<p188:cmLst xmlns:a="http://schemas.openxmlformats.org/drawingml/2006/main" xmlns:r="http://schemas.openxmlformats.org/officeDocument/2006/relationships" xmlns:p188="http://schemas.microsoft.com/office/powerpoint/2018/8/main">
  <p188:cm id="{5F06C426-7C90-4719-A593-47876F01B1C8}" authorId="{BE973188-62D9-2236-5A2E-EF6911D3A39B}" created="2024-01-28T21:43:44.670">
    <pc:sldMkLst xmlns:pc="http://schemas.microsoft.com/office/powerpoint/2013/main/command">
      <pc:docMk/>
      <pc:sldMk cId="4283269501" sldId="605"/>
    </pc:sldMkLst>
    <p188:txBody>
      <a:bodyPr/>
      <a:lstStyle/>
      <a:p>
        <a:r>
          <a:rPr lang="en-US"/>
          <a:t>This is a good illustration of the current problem—I think you'll want to show this slide but move on from it fairly quickly.</a:t>
        </a:r>
      </a:p>
    </p188:txBody>
  </p188:cm>
</p188:cmLst>
</file>

<file path=ppt/comments/modernComment_25E_2FBC6369.xml><?xml version="1.0" encoding="utf-8"?>
<p188:cmLst xmlns:a="http://schemas.openxmlformats.org/drawingml/2006/main" xmlns:r="http://schemas.openxmlformats.org/officeDocument/2006/relationships" xmlns:p188="http://schemas.microsoft.com/office/powerpoint/2018/8/main">
  <p188:cm id="{7871218A-4374-495E-BBF1-C8E05E02108B}" authorId="{BE973188-62D9-2236-5A2E-EF6911D3A39B}" created="2024-01-28T21:45:11.937">
    <pc:sldMkLst xmlns:pc="http://schemas.microsoft.com/office/powerpoint/2013/main/command">
      <pc:docMk/>
      <pc:sldMk cId="800875369" sldId="606"/>
    </pc:sldMkLst>
    <p188:txBody>
      <a:bodyPr/>
      <a:lstStyle/>
      <a:p>
        <a:r>
          <a:rPr lang="en-US"/>
          <a:t>Good, and I assume this is where you'll be explaining what the "proactive initiation" will mean for your system. Is there a place on this slide to maybe suggest where AI will be implemented as part of the workflow? Since your slides haven't mentioned AI yet this could be the right moment.</a:t>
        </a:r>
      </a:p>
    </p188:txBody>
  </p188:cm>
</p188:cmLst>
</file>

<file path=ppt/comments/modernComment_25F_963CEDDD.xml><?xml version="1.0" encoding="utf-8"?>
<p188:cmLst xmlns:a="http://schemas.openxmlformats.org/drawingml/2006/main" xmlns:r="http://schemas.openxmlformats.org/officeDocument/2006/relationships" xmlns:p188="http://schemas.microsoft.com/office/powerpoint/2018/8/main">
  <p188:cm id="{A2615CBA-C991-4FFB-ABBD-1CADCDB44179}" authorId="{BE973188-62D9-2236-5A2E-EF6911D3A39B}" created="2024-01-28T21:58:10.301">
    <pc:sldMkLst xmlns:pc="http://schemas.microsoft.com/office/powerpoint/2013/main/command">
      <pc:docMk/>
      <pc:sldMk cId="2520575453" sldId="607"/>
    </pc:sldMkLst>
    <p188:txBody>
      <a:bodyPr/>
      <a:lstStyle/>
      <a:p>
        <a:r>
          <a:rPr lang="en-US"/>
          <a:t>I think this is a nice way to circle back to the main purpose of the system that you raised at the beginning. Again, you might think about incorporating the text into (and expanding) the diagram, and reducing the amount of text in the bulletpoints.</a:t>
        </a:r>
      </a:p>
    </p188:txBody>
  </p188:cm>
</p188:cmLst>
</file>

<file path=ppt/comments/modernComment_260_E184581A.xml><?xml version="1.0" encoding="utf-8"?>
<p188:cmLst xmlns:a="http://schemas.openxmlformats.org/drawingml/2006/main" xmlns:r="http://schemas.openxmlformats.org/officeDocument/2006/relationships" xmlns:p188="http://schemas.microsoft.com/office/powerpoint/2018/8/main">
  <p188:cm id="{264C5F63-4081-42BE-9525-68FDC4A083DB}" authorId="{BE973188-62D9-2236-5A2E-EF6911D3A39B}" created="2024-01-28T21:47:12.705">
    <pc:sldMkLst xmlns:pc="http://schemas.microsoft.com/office/powerpoint/2013/main/command">
      <pc:docMk/>
      <pc:sldMk cId="3783546906" sldId="608"/>
    </pc:sldMkLst>
    <p188:txBody>
      <a:bodyPr/>
      <a:lstStyle/>
      <a:p>
        <a:r>
          <a:rPr lang="en-US"/>
          <a:t>This will be a good moment to explain what ClinicalBERT is and why you want to use it, but since you're not focusing on proposal generation this slide may be a little wordy/more detailed than you need. Are there parts of the outline that you can put into the diagram instead?</a:t>
        </a:r>
      </a:p>
    </p188:txBody>
  </p188:cm>
</p188:cmLst>
</file>

<file path=ppt/comments/modernComment_261_B280BE0A.xml><?xml version="1.0" encoding="utf-8"?>
<p188:cmLst xmlns:a="http://schemas.openxmlformats.org/drawingml/2006/main" xmlns:r="http://schemas.openxmlformats.org/officeDocument/2006/relationships" xmlns:p188="http://schemas.microsoft.com/office/powerpoint/2018/8/main">
  <p188:cm id="{FB96EB81-C95A-4768-90A6-39987CC89438}" authorId="{BE973188-62D9-2236-5A2E-EF6911D3A39B}" created="2024-01-28T21:51:35.497">
    <pc:sldMkLst xmlns:pc="http://schemas.microsoft.com/office/powerpoint/2013/main/command">
      <pc:docMk/>
      <pc:sldMk cId="2994781706" sldId="609"/>
    </pc:sldMkLst>
    <p188:txBody>
      <a:bodyPr/>
      <a:lstStyle/>
      <a:p>
        <a:r>
          <a:rPr lang="en-US"/>
          <a:t>So the main issue here is that I think you have too many slides for Proposal Selection. I would try to get this down to just two succinct slides. The 3 different diagrams you've included look like they're spending more time explaining how BERT and similar models work rather than explaining how the model would be used in YOUR system. You'll want to put the focus on (and include a diagram of) what you're grant workflow will look like and how AI will be implemented. This doesn't need to be technically detailed—the main thing is to show that you've thought through the possibilities and have a solid plan.</a:t>
        </a:r>
      </a:p>
    </p188:txBody>
  </p188:cm>
  <p188:cm id="{F0E7CFDC-F054-4EBE-9D8C-A4FE97416A56}" authorId="{BE973188-62D9-2236-5A2E-EF6911D3A39B}" created="2024-01-28T21:55:04.485">
    <ac:txMkLst xmlns:ac="http://schemas.microsoft.com/office/drawing/2013/main/command">
      <pc:docMk xmlns:pc="http://schemas.microsoft.com/office/powerpoint/2013/main/command"/>
      <pc:sldMk xmlns:pc="http://schemas.microsoft.com/office/powerpoint/2013/main/command" cId="2994781706" sldId="609"/>
      <ac:spMk id="5" creationId="{CB112C4B-E804-4951-6A41-56137FF16E21}"/>
      <ac:txMk cp="151" len="255">
        <ac:context len="499" hash="18109233"/>
      </ac:txMk>
    </ac:txMkLst>
    <p188:pos x="6373090" y="2225386"/>
    <p188:txBody>
      <a:bodyPr/>
      <a:lstStyle/>
      <a:p>
        <a:r>
          <a:rPr lang="en-US"/>
          <a:t>There's some contradiction here. SVM/LDA classification isn't the same as Gen AI, nor is it the same as the BERT models you've mentioned. What we had talked about was using BERT to extract information from existing databases in order to identify possible areas and organizations that might proactively submit a grant. That's a little hard to see from this, so you might consider simplifying what you have here.</a:t>
        </a:r>
      </a:p>
    </p188:txBody>
  </p188:cm>
</p188:cmLst>
</file>

<file path=ppt/comments/modernComment_263_72F9F4DD.xml><?xml version="1.0" encoding="utf-8"?>
<p188:cmLst xmlns:a="http://schemas.openxmlformats.org/drawingml/2006/main" xmlns:r="http://schemas.openxmlformats.org/officeDocument/2006/relationships" xmlns:p188="http://schemas.microsoft.com/office/powerpoint/2018/8/main">
  <p188:cm id="{ADB6696B-11E7-4087-A57B-33317B920EED}" authorId="{BE973188-62D9-2236-5A2E-EF6911D3A39B}" created="2024-01-28T22:03:08.463">
    <pc:sldMkLst xmlns:pc="http://schemas.microsoft.com/office/powerpoint/2013/main/command">
      <pc:docMk/>
      <pc:sldMk cId="1928983773" sldId="611"/>
    </pc:sldMkLst>
    <p188:txBody>
      <a:bodyPr/>
      <a:lstStyle/>
      <a:p>
        <a:r>
          <a:rPr lang="en-US"/>
          <a:t>I'm not sure what the plan is for this slide yet. If the goal is to show what the timeline is for doing some of the things you've proposed, this might go before the long-term impacts that you've mentioned. If it's about the general timeline of the grant process, it may not be necessary since it duplicates some of what you describe in slide 6. Maybe what you want to do is just make slide 6 more detailed with some of this material?</a:t>
        </a:r>
      </a:p>
    </p188:txBody>
  </p188:cm>
</p188:cmLst>
</file>

<file path=ppt/comments/modernComment_264_606FEEF0.xml><?xml version="1.0" encoding="utf-8"?>
<p188:cmLst xmlns:a="http://schemas.openxmlformats.org/drawingml/2006/main" xmlns:r="http://schemas.openxmlformats.org/officeDocument/2006/relationships" xmlns:p188="http://schemas.microsoft.com/office/powerpoint/2018/8/main">
  <p188:cm id="{99078EF0-E1BE-4D24-956A-284A41E93F4B}" authorId="{BE973188-62D9-2236-5A2E-EF6911D3A39B}" created="2024-01-28T22:00:33.117">
    <pc:sldMkLst xmlns:pc="http://schemas.microsoft.com/office/powerpoint/2013/main/command">
      <pc:docMk/>
      <pc:sldMk cId="1617948400" sldId="612"/>
    </pc:sldMkLst>
    <p188:txBody>
      <a:bodyPr/>
      <a:lstStyle/>
      <a:p>
        <a:r>
          <a:rPr lang="en-US"/>
          <a:t>This is moving in the right direction but needs a little more work. I think you'll want to use this slide to explain how you're thinking about both what can be implemented right now as well as what the growth areas are for the use of AI with ASPR in the future.</a:t>
        </a:r>
      </a:p>
    </p188:txBody>
  </p188:cm>
</p188:cmLst>
</file>

<file path=ppt/comments/modernComment_267_72369E23.xml><?xml version="1.0" encoding="utf-8"?>
<p188:cmLst xmlns:a="http://schemas.openxmlformats.org/drawingml/2006/main" xmlns:r="http://schemas.openxmlformats.org/officeDocument/2006/relationships" xmlns:p188="http://schemas.microsoft.com/office/powerpoint/2018/8/main">
  <p188:cm id="{40285024-840F-4443-BCF4-60AD8F93F546}" authorId="{BE973188-62D9-2236-5A2E-EF6911D3A39B}" created="2024-01-28T21:56:12.362">
    <pc:sldMkLst xmlns:pc="http://schemas.microsoft.com/office/powerpoint/2013/main/command">
      <pc:docMk/>
      <pc:sldMk cId="1916182051" sldId="615"/>
    </pc:sldMkLst>
    <p188:txBody>
      <a:bodyPr/>
      <a:lstStyle/>
      <a:p>
        <a:r>
          <a:rPr lang="en-US"/>
          <a:t>This is the slide I think you'll want to focus on, as it gives more detail on the classification system you're hoping to build. Rather than taking a lot of time to explain how BERT models work, I would focus on this part of the process, which describes your system.</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4C19EA-C449-7B41-9307-9BC0F64891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DA3CF79F-BF07-2044-B878-FD5AD32292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00DA5A8-AACA-3542-92B4-15EBBBD08A3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0EA0E5-499D-5841-A1D3-2A2A2602C63F}" type="slidenum">
              <a:rPr lang="en-US" smtClean="0"/>
              <a:t>‹#›</a:t>
            </a:fld>
            <a:endParaRPr lang="en-US"/>
          </a:p>
        </p:txBody>
      </p:sp>
    </p:spTree>
    <p:extLst>
      <p:ext uri="{BB962C8B-B14F-4D97-AF65-F5344CB8AC3E}">
        <p14:creationId xmlns:p14="http://schemas.microsoft.com/office/powerpoint/2010/main" val="19467223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Lato" panose="020F0502020204030203" pitchFamily="34"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Lato" panose="020F0502020204030203" pitchFamily="34" charset="77"/>
              </a:defRPr>
            </a:lvl1pPr>
          </a:lstStyle>
          <a:p>
            <a:fld id="{9181F788-B45D-384E-98DF-447FBF602A08}" type="datetimeFigureOut">
              <a:rPr lang="en-US" smtClean="0"/>
              <a:pPr/>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Lato" panose="020F0502020204030203" pitchFamily="34"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Lato" panose="020F0502020204030203" pitchFamily="34" charset="77"/>
              </a:defRPr>
            </a:lvl1pPr>
          </a:lstStyle>
          <a:p>
            <a:fld id="{28EBAB8E-E59F-D542-8631-72775900CC66}" type="slidenum">
              <a:rPr lang="en-US" smtClean="0"/>
              <a:pPr/>
              <a:t>‹#›</a:t>
            </a:fld>
            <a:endParaRPr lang="en-US"/>
          </a:p>
        </p:txBody>
      </p:sp>
    </p:spTree>
    <p:extLst>
      <p:ext uri="{BB962C8B-B14F-4D97-AF65-F5344CB8AC3E}">
        <p14:creationId xmlns:p14="http://schemas.microsoft.com/office/powerpoint/2010/main" val="2806213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Lato" panose="020F0502020204030203" pitchFamily="34" charset="77"/>
        <a:ea typeface="+mn-ea"/>
        <a:cs typeface="+mn-cs"/>
      </a:defRPr>
    </a:lvl1pPr>
    <a:lvl2pPr marL="457200" algn="l" defTabSz="914400" rtl="0" eaLnBrk="1" latinLnBrk="0" hangingPunct="1">
      <a:defRPr sz="1200" b="0" i="0" kern="1200">
        <a:solidFill>
          <a:schemeClr val="tx1"/>
        </a:solidFill>
        <a:latin typeface="Lato" panose="020F0502020204030203" pitchFamily="34" charset="77"/>
        <a:ea typeface="+mn-ea"/>
        <a:cs typeface="+mn-cs"/>
      </a:defRPr>
    </a:lvl2pPr>
    <a:lvl3pPr marL="914400" algn="l" defTabSz="914400" rtl="0" eaLnBrk="1" latinLnBrk="0" hangingPunct="1">
      <a:defRPr sz="1200" b="0" i="0" kern="1200">
        <a:solidFill>
          <a:schemeClr val="tx1"/>
        </a:solidFill>
        <a:latin typeface="Lato" panose="020F0502020204030203" pitchFamily="34" charset="77"/>
        <a:ea typeface="+mn-ea"/>
        <a:cs typeface="+mn-cs"/>
      </a:defRPr>
    </a:lvl3pPr>
    <a:lvl4pPr marL="1371600" algn="l" defTabSz="914400" rtl="0" eaLnBrk="1" latinLnBrk="0" hangingPunct="1">
      <a:defRPr sz="1200" b="0" i="0" kern="1200">
        <a:solidFill>
          <a:schemeClr val="tx1"/>
        </a:solidFill>
        <a:latin typeface="Lato" panose="020F0502020204030203" pitchFamily="34" charset="77"/>
        <a:ea typeface="+mn-ea"/>
        <a:cs typeface="+mn-cs"/>
      </a:defRPr>
    </a:lvl4pPr>
    <a:lvl5pPr marL="1828800" algn="l" defTabSz="914400" rtl="0" eaLnBrk="1" latinLnBrk="0" hangingPunct="1">
      <a:defRPr sz="1200" b="0" i="0" kern="1200">
        <a:solidFill>
          <a:schemeClr val="tx1"/>
        </a:solidFill>
        <a:latin typeface="Lato" panose="020F0502020204030203"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EBAB8E-E59F-D542-8631-72775900CC66}" type="slidenum">
              <a:rPr lang="en-US" smtClean="0"/>
              <a:pPr/>
              <a:t>1</a:t>
            </a:fld>
            <a:endParaRPr lang="en-US"/>
          </a:p>
        </p:txBody>
      </p:sp>
    </p:spTree>
    <p:extLst>
      <p:ext uri="{BB962C8B-B14F-4D97-AF65-F5344CB8AC3E}">
        <p14:creationId xmlns:p14="http://schemas.microsoft.com/office/powerpoint/2010/main" val="2281008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E9427-9B3E-D9DF-FF2B-95932B6BA5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D6A4A9-8402-5138-ACA0-AA294448F8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B68B22-E07A-F2D6-6559-778594B58666}"/>
              </a:ext>
            </a:extLst>
          </p:cNvPr>
          <p:cNvSpPr>
            <a:spLocks noGrp="1"/>
          </p:cNvSpPr>
          <p:nvPr>
            <p:ph type="body" idx="1"/>
          </p:nvPr>
        </p:nvSpPr>
        <p:spPr/>
        <p:txBody>
          <a:bodyPr/>
          <a:lstStyle/>
          <a:p>
            <a:r>
              <a:rPr lang="en-US">
                <a:latin typeface="Lato"/>
                <a:ea typeface="Lato"/>
                <a:cs typeface="Lato"/>
              </a:rPr>
              <a:t>Eli</a:t>
            </a:r>
            <a:endParaRPr lang="en-US"/>
          </a:p>
        </p:txBody>
      </p:sp>
      <p:sp>
        <p:nvSpPr>
          <p:cNvPr id="4" name="Slide Number Placeholder 3">
            <a:extLst>
              <a:ext uri="{FF2B5EF4-FFF2-40B4-BE49-F238E27FC236}">
                <a16:creationId xmlns:a16="http://schemas.microsoft.com/office/drawing/2014/main" id="{1BBB463E-5ABB-E1BA-7065-2A072C6854D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EBAB8E-E59F-D542-8631-72775900CC66}" type="slidenum">
              <a:rPr kumimoji="0" lang="en-US" sz="1200" b="0" i="0" u="none" strike="noStrike" kern="1200" cap="none" spc="0" normalizeH="0" baseline="0" noProof="0" smtClean="0">
                <a:ln>
                  <a:noFill/>
                </a:ln>
                <a:solidFill>
                  <a:prstClr val="black"/>
                </a:solidFill>
                <a:effectLst/>
                <a:uLnTx/>
                <a:uFillTx/>
                <a:latin typeface="Lato" panose="020F05020202040302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Lato" panose="020F0502020204030203" pitchFamily="34" charset="77"/>
              <a:ea typeface="+mn-ea"/>
              <a:cs typeface="+mn-cs"/>
            </a:endParaRPr>
          </a:p>
        </p:txBody>
      </p:sp>
    </p:spTree>
    <p:extLst>
      <p:ext uri="{BB962C8B-B14F-4D97-AF65-F5344CB8AC3E}">
        <p14:creationId xmlns:p14="http://schemas.microsoft.com/office/powerpoint/2010/main" val="1557817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E6343-1731-13CA-67B6-978D23ED6D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EC84C-CE88-CD36-951A-892BC19AD1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794C34-3B9A-D9F7-DDBC-88EEAE185E99}"/>
              </a:ext>
            </a:extLst>
          </p:cNvPr>
          <p:cNvSpPr>
            <a:spLocks noGrp="1"/>
          </p:cNvSpPr>
          <p:nvPr>
            <p:ph type="body" idx="1"/>
          </p:nvPr>
        </p:nvSpPr>
        <p:spPr/>
        <p:txBody>
          <a:bodyPr/>
          <a:lstStyle/>
          <a:p>
            <a:r>
              <a:rPr lang="en-US">
                <a:latin typeface="Lato"/>
                <a:ea typeface="Lato"/>
                <a:cs typeface="Lato"/>
              </a:rPr>
              <a:t>Esha – bold key words </a:t>
            </a:r>
          </a:p>
          <a:p>
            <a:endParaRPr lang="en-US">
              <a:latin typeface="Lato"/>
              <a:ea typeface="Lato"/>
              <a:cs typeface="Lato"/>
            </a:endParaRPr>
          </a:p>
          <a:p>
            <a:r>
              <a:rPr lang="en-US">
                <a:latin typeface="Lato"/>
                <a:ea typeface="Lato"/>
                <a:cs typeface="Lato"/>
              </a:rPr>
              <a:t>- So one of the longer term solutions we would like to focus on is the proactive initiation of the grant process.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Lato"/>
                <a:ea typeface="Lato"/>
                <a:cs typeface="Lato"/>
              </a:rPr>
              <a:t>- </a:t>
            </a:r>
            <a:r>
              <a:rPr lang="en-US" sz="1800" b="0" i="0" u="none" strike="noStrike">
                <a:solidFill>
                  <a:srgbClr val="000000"/>
                </a:solidFill>
                <a:effectLst/>
                <a:latin typeface="Times New Roman" panose="02020603050405020304" pitchFamily="18" charset="0"/>
              </a:rPr>
              <a:t>Oftentimes, grants are applied for when an emergency is already underway – we wanted to shift the paradigm of preparedness and response to to be proactive rather than reactive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Times New Roman" panose="02020603050405020304" pitchFamily="18" charset="0"/>
              </a:rPr>
              <a:t>- Instead of just having tertiary institutes (i.e. big health systems/teaching hospitals) apply for grants when an emergency has been declared, have grant managers continuously monitor the healthcare ecosystem for POTENTIAL emergencies before they have occurred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Times New Roman" panose="02020603050405020304" pitchFamily="18" charset="0"/>
              </a:rPr>
              <a:t>- The way this could be possible is by using the National Syndromic Surveillance Program developed by the Centers for Disease Control (CDC). The NSSP is a database where emergency departments enter information about their patients’ conditions, including any symptoms they have.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Times New Roman" panose="02020603050405020304" pitchFamily="18" charset="0"/>
              </a:rPr>
              <a:t>-  instead of just having Eds enter information, we could have every physician enter information into this database – that way, the physicians act as sensors for different symptoms and markers.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Times New Roman" panose="02020603050405020304" pitchFamily="18" charset="0"/>
              </a:rPr>
              <a:t>- Then, a deep learning classifier could be incorporated into the NSSP, where it processes the symptoms and blood markers (if blood test is run), against data already existing within the system and link certain markers and symptoms to diseases based on past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Times New Roman" panose="02020603050405020304" pitchFamily="18" charset="0"/>
              </a:rPr>
              <a:t>- the system would then raise an alarm for a potential outbreak or emergency – physician would check these symptoms and diagnoses to confirm cause for alarm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Times New Roman" panose="02020603050405020304" pitchFamily="18" charset="0"/>
              </a:rPr>
              <a:t>- grant manager could be monitoring these alarms, and as soon as one is raised, they would immediately disburse a small relief fund to contain the situation after checking to make sure the situation calls for a relief fund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Times New Roman" panose="02020603050405020304" pitchFamily="18" charset="0"/>
              </a:rPr>
              <a:t>- this is the ideal situation – catch potential situations before they even get to the level of an emergency </a:t>
            </a:r>
          </a:p>
          <a:p>
            <a:endParaRPr lang="en-US">
              <a:latin typeface="Lato"/>
              <a:ea typeface="Lato"/>
              <a:cs typeface="Lato"/>
            </a:endParaRPr>
          </a:p>
          <a:p>
            <a:endParaRPr lang="en-US">
              <a:ea typeface="Lato"/>
              <a:cs typeface="Lato"/>
            </a:endParaRPr>
          </a:p>
        </p:txBody>
      </p:sp>
      <p:sp>
        <p:nvSpPr>
          <p:cNvPr id="4" name="Slide Number Placeholder 3">
            <a:extLst>
              <a:ext uri="{FF2B5EF4-FFF2-40B4-BE49-F238E27FC236}">
                <a16:creationId xmlns:a16="http://schemas.microsoft.com/office/drawing/2014/main" id="{C07EB3B9-B9A5-61FE-C8CD-6D7BBE3A08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EBAB8E-E59F-D542-8631-72775900CC66}" type="slidenum">
              <a:rPr kumimoji="0" lang="en-US" sz="1200" b="0" i="0" u="none" strike="noStrike" kern="1200" cap="none" spc="0" normalizeH="0" baseline="0" noProof="0" smtClean="0">
                <a:ln>
                  <a:noFill/>
                </a:ln>
                <a:solidFill>
                  <a:prstClr val="black"/>
                </a:solidFill>
                <a:effectLst/>
                <a:uLnTx/>
                <a:uFillTx/>
                <a:latin typeface="Lato" panose="020F05020202040302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Lato" panose="020F0502020204030203" pitchFamily="34" charset="77"/>
              <a:ea typeface="+mn-ea"/>
              <a:cs typeface="+mn-cs"/>
            </a:endParaRPr>
          </a:p>
        </p:txBody>
      </p:sp>
    </p:spTree>
    <p:extLst>
      <p:ext uri="{BB962C8B-B14F-4D97-AF65-F5344CB8AC3E}">
        <p14:creationId xmlns:p14="http://schemas.microsoft.com/office/powerpoint/2010/main" val="2272343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425FE-F041-DCA3-93E8-44EE0FF40B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A58F95-A20D-82AD-E13B-00D976B1BF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5DB62C-ABD2-30D7-BC50-1CE8D6BAF814}"/>
              </a:ext>
            </a:extLst>
          </p:cNvPr>
          <p:cNvSpPr>
            <a:spLocks noGrp="1"/>
          </p:cNvSpPr>
          <p:nvPr>
            <p:ph type="body" idx="1"/>
          </p:nvPr>
        </p:nvSpPr>
        <p:spPr/>
        <p:txBody>
          <a:bodyPr/>
          <a:lstStyle/>
          <a:p>
            <a:r>
              <a:rPr lang="en-US">
                <a:latin typeface="Lato"/>
                <a:ea typeface="Lato"/>
                <a:cs typeface="Lato"/>
              </a:rPr>
              <a:t>Antonia </a:t>
            </a:r>
          </a:p>
          <a:p>
            <a:endParaRPr lang="en-US">
              <a:ea typeface="Lato"/>
              <a:cs typeface="Lato"/>
            </a:endParaRPr>
          </a:p>
          <a:p>
            <a:pPr marL="800100" lvl="1" indent="-342900">
              <a:buFont typeface="Courier New,monospace"/>
              <a:buChar char="o"/>
            </a:pPr>
            <a:r>
              <a:rPr lang="en-US">
                <a:latin typeface="Lato"/>
                <a:ea typeface="Lato"/>
                <a:cs typeface="Lato"/>
              </a:rPr>
              <a:t>Using NLP form proposal generation</a:t>
            </a:r>
          </a:p>
          <a:p>
            <a:pPr marL="1257300" lvl="2" indent="-342900">
              <a:buFont typeface="Wingdings,Sans-Serif"/>
              <a:buChar char="§"/>
            </a:pPr>
            <a:r>
              <a:rPr lang="en-US">
                <a:latin typeface="Lato"/>
                <a:ea typeface="Lato"/>
                <a:cs typeface="Lato"/>
              </a:rPr>
              <a:t>Finding relevant past research</a:t>
            </a:r>
          </a:p>
          <a:p>
            <a:pPr marL="1257300" lvl="2" indent="-342900">
              <a:buFont typeface="Wingdings,Sans-Serif"/>
              <a:buChar char="§"/>
            </a:pPr>
            <a:r>
              <a:rPr lang="en-US">
                <a:latin typeface="Lato"/>
                <a:ea typeface="Lato"/>
                <a:cs typeface="Lato"/>
              </a:rPr>
              <a:t>Creating possible predictions </a:t>
            </a:r>
          </a:p>
          <a:p>
            <a:pPr marL="2171700" lvl="2" indent="-342900">
              <a:buFont typeface="Arial"/>
              <a:buChar char="•"/>
            </a:pPr>
            <a:r>
              <a:rPr lang="en-US"/>
              <a:t>rained using medical data and literature</a:t>
            </a:r>
          </a:p>
          <a:p>
            <a:pPr marL="1257300" lvl="2" indent="-342900">
              <a:buFont typeface="Wingdings,Sans-Serif"/>
              <a:buChar char="§"/>
            </a:pPr>
            <a:endParaRPr lang="en-US">
              <a:ea typeface="Lato"/>
              <a:cs typeface="Lato"/>
            </a:endParaRPr>
          </a:p>
          <a:p>
            <a:endParaRPr lang="en-US">
              <a:ea typeface="Lato"/>
              <a:cs typeface="Lato"/>
            </a:endParaRPr>
          </a:p>
        </p:txBody>
      </p:sp>
      <p:sp>
        <p:nvSpPr>
          <p:cNvPr id="4" name="Slide Number Placeholder 3">
            <a:extLst>
              <a:ext uri="{FF2B5EF4-FFF2-40B4-BE49-F238E27FC236}">
                <a16:creationId xmlns:a16="http://schemas.microsoft.com/office/drawing/2014/main" id="{D250A289-805E-7911-86C6-195EF99BB60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EBAB8E-E59F-D542-8631-72775900CC66}" type="slidenum">
              <a:rPr kumimoji="0" lang="en-US" sz="1200" b="0" i="0" u="none" strike="noStrike" kern="1200" cap="none" spc="0" normalizeH="0" baseline="0" noProof="0" smtClean="0">
                <a:ln>
                  <a:noFill/>
                </a:ln>
                <a:solidFill>
                  <a:prstClr val="black"/>
                </a:solidFill>
                <a:effectLst/>
                <a:uLnTx/>
                <a:uFillTx/>
                <a:latin typeface="Lato" panose="020F05020202040302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Lato" panose="020F0502020204030203" pitchFamily="34" charset="77"/>
              <a:ea typeface="+mn-ea"/>
              <a:cs typeface="+mn-cs"/>
            </a:endParaRPr>
          </a:p>
        </p:txBody>
      </p:sp>
    </p:spTree>
    <p:extLst>
      <p:ext uri="{BB962C8B-B14F-4D97-AF65-F5344CB8AC3E}">
        <p14:creationId xmlns:p14="http://schemas.microsoft.com/office/powerpoint/2010/main" val="3069514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2AC47-8BEE-CABF-091B-4898B35ECD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515CDA-F19F-AE3A-EE68-3B6873247E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36F7E7-9CAF-C65E-5F4E-96438866F6A3}"/>
              </a:ext>
            </a:extLst>
          </p:cNvPr>
          <p:cNvSpPr>
            <a:spLocks noGrp="1"/>
          </p:cNvSpPr>
          <p:nvPr>
            <p:ph type="body" idx="1"/>
          </p:nvPr>
        </p:nvSpPr>
        <p:spPr/>
        <p:txBody>
          <a:bodyPr/>
          <a:lstStyle/>
          <a:p>
            <a:r>
              <a:rPr lang="en-US">
                <a:latin typeface="Lato"/>
                <a:ea typeface="Lato"/>
                <a:cs typeface="Lato"/>
              </a:rPr>
              <a:t>Elijah</a:t>
            </a:r>
          </a:p>
          <a:p>
            <a:endParaRPr lang="en-US">
              <a:latin typeface="Lato"/>
              <a:ea typeface="Lato"/>
              <a:cs typeface="Lato"/>
            </a:endParaRPr>
          </a:p>
          <a:p>
            <a:r>
              <a:rPr lang="en-US">
                <a:latin typeface="Lato"/>
                <a:ea typeface="Lato"/>
                <a:cs typeface="Lato"/>
              </a:rPr>
              <a:t>- proposal generation – costly and time consuming to make own secure AI </a:t>
            </a:r>
          </a:p>
          <a:p>
            <a:r>
              <a:rPr lang="en-US">
                <a:latin typeface="Lato"/>
                <a:ea typeface="Lato"/>
                <a:cs typeface="Lato"/>
              </a:rPr>
              <a:t>- proposal selection – all tech already available </a:t>
            </a:r>
          </a:p>
          <a:p>
            <a:r>
              <a:rPr lang="en-US">
                <a:latin typeface="Lato"/>
                <a:ea typeface="Lato"/>
                <a:cs typeface="Lato"/>
              </a:rPr>
              <a:t>- proactive initiation we have tech but it will take some time to set up the database and configure the deep learning classifier to NSSP</a:t>
            </a:r>
          </a:p>
        </p:txBody>
      </p:sp>
      <p:sp>
        <p:nvSpPr>
          <p:cNvPr id="4" name="Slide Number Placeholder 3">
            <a:extLst>
              <a:ext uri="{FF2B5EF4-FFF2-40B4-BE49-F238E27FC236}">
                <a16:creationId xmlns:a16="http://schemas.microsoft.com/office/drawing/2014/main" id="{F28C636A-3683-BE75-5F9D-D9D81536ACD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EBAB8E-E59F-D542-8631-72775900CC66}" type="slidenum">
              <a:rPr kumimoji="0" lang="en-US" sz="1200" b="0" i="0" u="none" strike="noStrike" kern="1200" cap="none" spc="0" normalizeH="0" baseline="0" noProof="0" smtClean="0">
                <a:ln>
                  <a:noFill/>
                </a:ln>
                <a:solidFill>
                  <a:prstClr val="black"/>
                </a:solidFill>
                <a:effectLst/>
                <a:uLnTx/>
                <a:uFillTx/>
                <a:latin typeface="Lato" panose="020F05020202040302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Lato" panose="020F0502020204030203" pitchFamily="34" charset="77"/>
              <a:ea typeface="+mn-ea"/>
              <a:cs typeface="+mn-cs"/>
            </a:endParaRPr>
          </a:p>
        </p:txBody>
      </p:sp>
    </p:spTree>
    <p:extLst>
      <p:ext uri="{BB962C8B-B14F-4D97-AF65-F5344CB8AC3E}">
        <p14:creationId xmlns:p14="http://schemas.microsoft.com/office/powerpoint/2010/main" val="2443152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227A4-186A-B9BE-9026-8ECBB4DB04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D75DFD-796E-7DC5-A0E0-04143EC4D6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7F5178-5AC9-C5E8-DDC0-491D55441C81}"/>
              </a:ext>
            </a:extLst>
          </p:cNvPr>
          <p:cNvSpPr>
            <a:spLocks noGrp="1"/>
          </p:cNvSpPr>
          <p:nvPr>
            <p:ph type="body" idx="1"/>
          </p:nvPr>
        </p:nvSpPr>
        <p:spPr/>
        <p:txBody>
          <a:bodyPr/>
          <a:lstStyle/>
          <a:p>
            <a:r>
              <a:rPr lang="en-US">
                <a:latin typeface="Lato"/>
                <a:ea typeface="Lato"/>
                <a:cs typeface="Lato"/>
              </a:rPr>
              <a:t>Pooja</a:t>
            </a:r>
            <a:endParaRPr lang="en-US">
              <a:ea typeface="Lato" panose="020F0502020204030203" pitchFamily="34" charset="77"/>
              <a:cs typeface="Lato" panose="020F0502020204030203" pitchFamily="34" charset="77"/>
            </a:endParaRPr>
          </a:p>
          <a:p>
            <a:r>
              <a:rPr lang="en-US">
                <a:latin typeface="Lato"/>
                <a:ea typeface="Lato"/>
                <a:cs typeface="Lato"/>
              </a:rPr>
              <a:t>Short term: </a:t>
            </a:r>
            <a:endParaRPr lang="en-US">
              <a:ea typeface="Lato"/>
              <a:cs typeface="Lato"/>
            </a:endParaRPr>
          </a:p>
          <a:p>
            <a:r>
              <a:rPr lang="en-US">
                <a:latin typeface="Lato"/>
                <a:ea typeface="Lato"/>
                <a:cs typeface="Lato"/>
              </a:rPr>
              <a:t>Premade grants</a:t>
            </a:r>
          </a:p>
          <a:p>
            <a:pPr marL="171450" indent="-171450">
              <a:buFont typeface="Calibri"/>
              <a:buChar char="-"/>
            </a:pPr>
            <a:r>
              <a:rPr lang="en-US">
                <a:latin typeface="Lato"/>
                <a:ea typeface="Lato"/>
                <a:cs typeface="Lato"/>
              </a:rPr>
              <a:t>sprint for quick turn around : proposal and clinical </a:t>
            </a:r>
            <a:r>
              <a:rPr lang="en-US" err="1">
                <a:latin typeface="Lato"/>
                <a:ea typeface="Lato"/>
                <a:cs typeface="Lato"/>
              </a:rPr>
              <a:t>bert</a:t>
            </a:r>
            <a:r>
              <a:rPr lang="en-US">
                <a:latin typeface="Lato"/>
                <a:ea typeface="Lato"/>
                <a:cs typeface="Lato"/>
              </a:rPr>
              <a:t> </a:t>
            </a:r>
          </a:p>
          <a:p>
            <a:r>
              <a:rPr lang="en-US">
                <a:latin typeface="Lato"/>
                <a:ea typeface="Lato"/>
                <a:cs typeface="Lato"/>
              </a:rPr>
              <a:t>Long term </a:t>
            </a:r>
          </a:p>
          <a:p>
            <a:r>
              <a:rPr lang="en-US">
                <a:latin typeface="Lato"/>
                <a:ea typeface="Lato"/>
                <a:cs typeface="Lato"/>
              </a:rPr>
              <a:t>Expanding the database </a:t>
            </a:r>
            <a:endParaRPr lang="en-US">
              <a:ea typeface="Lato"/>
              <a:cs typeface="Lato"/>
            </a:endParaRPr>
          </a:p>
          <a:p>
            <a:pPr marL="171450" indent="-171450">
              <a:buFont typeface="Calibri"/>
              <a:buChar char="-"/>
            </a:pPr>
            <a:r>
              <a:rPr lang="en-US">
                <a:latin typeface="Lato"/>
                <a:ea typeface="Lato"/>
                <a:cs typeface="Lato"/>
              </a:rPr>
              <a:t>As time passes model will learn more</a:t>
            </a:r>
          </a:p>
          <a:p>
            <a:r>
              <a:rPr lang="en-US">
                <a:latin typeface="Lato"/>
                <a:ea typeface="Lato"/>
                <a:cs typeface="Lato"/>
              </a:rPr>
              <a:t>Further develop premade grant</a:t>
            </a:r>
            <a:endParaRPr lang="en-US">
              <a:ea typeface="Lato"/>
              <a:cs typeface="Lato"/>
            </a:endParaRPr>
          </a:p>
        </p:txBody>
      </p:sp>
      <p:sp>
        <p:nvSpPr>
          <p:cNvPr id="4" name="Slide Number Placeholder 3">
            <a:extLst>
              <a:ext uri="{FF2B5EF4-FFF2-40B4-BE49-F238E27FC236}">
                <a16:creationId xmlns:a16="http://schemas.microsoft.com/office/drawing/2014/main" id="{C0D3957E-ACA5-3383-300C-D605055D0C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EBAB8E-E59F-D542-8631-72775900CC66}" type="slidenum">
              <a:rPr kumimoji="0" lang="en-US" sz="1200" b="0" i="0" u="none" strike="noStrike" kern="1200" cap="none" spc="0" normalizeH="0" baseline="0" noProof="0" smtClean="0">
                <a:ln>
                  <a:noFill/>
                </a:ln>
                <a:solidFill>
                  <a:prstClr val="black"/>
                </a:solidFill>
                <a:effectLst/>
                <a:uLnTx/>
                <a:uFillTx/>
                <a:latin typeface="Lato" panose="020F05020202040302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Lato" panose="020F0502020204030203" pitchFamily="34" charset="77"/>
              <a:ea typeface="+mn-ea"/>
              <a:cs typeface="+mn-cs"/>
            </a:endParaRPr>
          </a:p>
        </p:txBody>
      </p:sp>
    </p:spTree>
    <p:extLst>
      <p:ext uri="{BB962C8B-B14F-4D97-AF65-F5344CB8AC3E}">
        <p14:creationId xmlns:p14="http://schemas.microsoft.com/office/powerpoint/2010/main" val="1863554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Lato"/>
                <a:ea typeface="Lato"/>
                <a:cs typeface="Lato"/>
              </a:rPr>
              <a:t>- overall, we identified the issue of having grants arriving too late in the midst of public health emergencies, provided three-step solution to the issue, both including a short term sprint with proposal selection, and longer term solutions with proposal generation and proactive initiation, all followed by the impacts of these </a:t>
            </a:r>
            <a:r>
              <a:rPr lang="en-US" err="1">
                <a:latin typeface="Lato"/>
                <a:ea typeface="Lato"/>
                <a:cs typeface="Lato"/>
              </a:rPr>
              <a:t>soutions</a:t>
            </a:r>
            <a:r>
              <a:rPr lang="en-US">
                <a:latin typeface="Lato"/>
                <a:ea typeface="Lato"/>
                <a:cs typeface="Lato"/>
              </a:rPr>
              <a:t>. </a:t>
            </a:r>
          </a:p>
          <a:p>
            <a:r>
              <a:rPr lang="en-US"/>
              <a:t>Thank you so much for your time. Are there any questions? </a:t>
            </a:r>
          </a:p>
        </p:txBody>
      </p:sp>
      <p:sp>
        <p:nvSpPr>
          <p:cNvPr id="4" name="Slide Number Placeholder 3"/>
          <p:cNvSpPr>
            <a:spLocks noGrp="1"/>
          </p:cNvSpPr>
          <p:nvPr>
            <p:ph type="sldNum" sz="quarter" idx="5"/>
          </p:nvPr>
        </p:nvSpPr>
        <p:spPr/>
        <p:txBody>
          <a:bodyPr/>
          <a:lstStyle/>
          <a:p>
            <a:fld id="{28EBAB8E-E59F-D542-8631-72775900CC66}" type="slidenum">
              <a:rPr lang="en-US" smtClean="0"/>
              <a:pPr/>
              <a:t>14</a:t>
            </a:fld>
            <a:endParaRPr lang="en-US"/>
          </a:p>
        </p:txBody>
      </p:sp>
    </p:spTree>
    <p:extLst>
      <p:ext uri="{BB962C8B-B14F-4D97-AF65-F5344CB8AC3E}">
        <p14:creationId xmlns:p14="http://schemas.microsoft.com/office/powerpoint/2010/main" val="3122067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Esha</a:t>
            </a:r>
          </a:p>
          <a:p>
            <a:endParaRPr lang="en-US">
              <a:latin typeface="Calibri"/>
              <a:ea typeface="Calibri"/>
              <a:cs typeface="Calibri"/>
            </a:endParaRPr>
          </a:p>
          <a:p>
            <a:r>
              <a:rPr lang="en-US">
                <a:latin typeface="Calibri"/>
                <a:ea typeface="Calibri"/>
                <a:cs typeface="Calibri"/>
              </a:rPr>
              <a:t>Hello everyone, my name is Esha Vaidya, (everyone introduce themselves). And we all, along with one of our teammates at home, Joshua Chambers, came up with a plan to expedite grants given by the Administration for Strategic Preparedness and Response, or  ASPR, using  artificial intelligence, AI. </a:t>
            </a:r>
          </a:p>
          <a:p>
            <a:endParaRPr lang="en-US">
              <a:latin typeface="Calibri"/>
              <a:ea typeface="Calibri"/>
              <a:cs typeface="Calibri"/>
            </a:endParaRPr>
          </a:p>
          <a:p>
            <a:r>
              <a:rPr lang="en-US">
                <a:latin typeface="Calibri"/>
                <a:ea typeface="Calibri"/>
                <a:cs typeface="Calibri"/>
              </a:rPr>
              <a:t>We will start off with a brief introduction of ASPR, then move on to identifying the key issue with ASPR grants. We will follow up with an explanation of our solution to the issue and the short and long term impacts of our solution, and we will end with a timeline of how we would implement our solution. </a:t>
            </a:r>
          </a:p>
        </p:txBody>
      </p:sp>
      <p:sp>
        <p:nvSpPr>
          <p:cNvPr id="4" name="Slide Number Placeholder 3"/>
          <p:cNvSpPr>
            <a:spLocks noGrp="1"/>
          </p:cNvSpPr>
          <p:nvPr>
            <p:ph type="sldNum" sz="quarter" idx="5"/>
          </p:nvPr>
        </p:nvSpPr>
        <p:spPr/>
        <p:txBody>
          <a:bodyPr/>
          <a:lstStyle/>
          <a:p>
            <a:fld id="{28EBAB8E-E59F-D542-8631-72775900CC66}" type="slidenum">
              <a:rPr lang="en-US" smtClean="0"/>
              <a:pPr/>
              <a:t>2</a:t>
            </a:fld>
            <a:endParaRPr lang="en-US"/>
          </a:p>
        </p:txBody>
      </p:sp>
    </p:spTree>
    <p:extLst>
      <p:ext uri="{BB962C8B-B14F-4D97-AF65-F5344CB8AC3E}">
        <p14:creationId xmlns:p14="http://schemas.microsoft.com/office/powerpoint/2010/main" val="2826821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Lato"/>
                <a:ea typeface="Lato"/>
                <a:cs typeface="Lato"/>
              </a:rPr>
              <a:t>DELETE SLIDE??</a:t>
            </a:r>
          </a:p>
          <a:p>
            <a:endParaRPr lang="en-US">
              <a:latin typeface="Lato"/>
              <a:ea typeface="Lato"/>
              <a:cs typeface="Lato"/>
            </a:endParaRPr>
          </a:p>
          <a:p>
            <a:r>
              <a:rPr lang="en-US">
                <a:latin typeface="Lato"/>
                <a:ea typeface="Lato"/>
                <a:cs typeface="Lato"/>
              </a:rPr>
              <a:t>Pooja</a:t>
            </a:r>
            <a:endParaRPr lang="en-US">
              <a:ea typeface="Lato"/>
              <a:cs typeface="Lato"/>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EBAB8E-E59F-D542-8631-72775900CC66}" type="slidenum">
              <a:rPr kumimoji="0" lang="en-US" sz="1200" b="0" i="0" u="none" strike="noStrike" kern="1200" cap="none" spc="0" normalizeH="0" baseline="0" noProof="0" smtClean="0">
                <a:ln>
                  <a:noFill/>
                </a:ln>
                <a:solidFill>
                  <a:prstClr val="black"/>
                </a:solidFill>
                <a:effectLst/>
                <a:uLnTx/>
                <a:uFillTx/>
                <a:latin typeface="Lato" panose="020F05020202040302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Lato" panose="020F0502020204030203" pitchFamily="34" charset="77"/>
              <a:ea typeface="+mn-ea"/>
              <a:cs typeface="+mn-cs"/>
            </a:endParaRPr>
          </a:p>
        </p:txBody>
      </p:sp>
    </p:spTree>
    <p:extLst>
      <p:ext uri="{BB962C8B-B14F-4D97-AF65-F5344CB8AC3E}">
        <p14:creationId xmlns:p14="http://schemas.microsoft.com/office/powerpoint/2010/main" val="3085056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8571E-257F-301E-5BF6-14B75B3873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5A4FE9-FC1B-6D57-4FF5-0C48610BFD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9F1DB5-C1E1-32CD-B08A-AE169694BD01}"/>
              </a:ext>
            </a:extLst>
          </p:cNvPr>
          <p:cNvSpPr>
            <a:spLocks noGrp="1"/>
          </p:cNvSpPr>
          <p:nvPr>
            <p:ph type="body" idx="1"/>
          </p:nvPr>
        </p:nvSpPr>
        <p:spPr/>
        <p:txBody>
          <a:bodyPr/>
          <a:lstStyle/>
          <a:p>
            <a:r>
              <a:rPr lang="en-US">
                <a:latin typeface="Lato"/>
                <a:ea typeface="Lato"/>
                <a:cs typeface="Lato"/>
              </a:rPr>
              <a:t>Antonia  </a:t>
            </a:r>
          </a:p>
          <a:p>
            <a:r>
              <a:rPr lang="en-US">
                <a:latin typeface="Lato"/>
                <a:ea typeface="Lato"/>
                <a:cs typeface="Lato"/>
              </a:rPr>
              <a:t>1/3 of states think that grants are disbursed too late and can be hard to apply for in a public health emergency (Homeland Security Agency)</a:t>
            </a:r>
          </a:p>
          <a:p>
            <a:r>
              <a:rPr lang="en-US">
                <a:latin typeface="Lato"/>
                <a:ea typeface="Lato"/>
                <a:cs typeface="Lato"/>
              </a:rPr>
              <a:t>- these states also think that the process for applying for grants can be quite involved, especially in the midst of emergency</a:t>
            </a:r>
          </a:p>
          <a:p>
            <a:endParaRPr lang="en-US">
              <a:ea typeface="Lato"/>
              <a:cs typeface="Lato"/>
            </a:endParaRPr>
          </a:p>
          <a:p>
            <a:r>
              <a:rPr lang="en-US">
                <a:latin typeface="Lato"/>
                <a:ea typeface="Lato"/>
                <a:cs typeface="Lato"/>
              </a:rPr>
              <a:t>Agency </a:t>
            </a:r>
            <a:r>
              <a:rPr lang="en-US" err="1">
                <a:latin typeface="Lato"/>
                <a:ea typeface="Lato"/>
                <a:cs typeface="Lato"/>
              </a:rPr>
              <a:t>Fincial</a:t>
            </a:r>
            <a:r>
              <a:rPr lang="en-US">
                <a:latin typeface="Lato"/>
                <a:ea typeface="Lato"/>
                <a:cs typeface="Lato"/>
              </a:rPr>
              <a:t> </a:t>
            </a:r>
            <a:r>
              <a:rPr lang="en-US" err="1">
                <a:latin typeface="Lato"/>
                <a:ea typeface="Lato"/>
                <a:cs typeface="Lato"/>
              </a:rPr>
              <a:t>Reprots</a:t>
            </a:r>
            <a:r>
              <a:rPr lang="en-US">
                <a:latin typeface="Lato"/>
                <a:ea typeface="Lato"/>
                <a:cs typeface="Lato"/>
              </a:rPr>
              <a:t> – impact of federal programs</a:t>
            </a:r>
            <a:endParaRPr lang="en-US" err="1">
              <a:ea typeface="Lato" panose="020F0502020204030203" pitchFamily="34" charset="77"/>
              <a:cs typeface="Lato" panose="020F0502020204030203" pitchFamily="34" charset="77"/>
            </a:endParaRPr>
          </a:p>
          <a:p>
            <a:endParaRPr lang="en-US">
              <a:ea typeface="Lato" panose="020F0502020204030203" pitchFamily="34" charset="77"/>
              <a:cs typeface="Lato" panose="020F0502020204030203" pitchFamily="34" charset="77"/>
            </a:endParaRPr>
          </a:p>
        </p:txBody>
      </p:sp>
      <p:sp>
        <p:nvSpPr>
          <p:cNvPr id="4" name="Slide Number Placeholder 3">
            <a:extLst>
              <a:ext uri="{FF2B5EF4-FFF2-40B4-BE49-F238E27FC236}">
                <a16:creationId xmlns:a16="http://schemas.microsoft.com/office/drawing/2014/main" id="{2F272F18-0CDA-C06D-157A-8C210A46F55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EBAB8E-E59F-D542-8631-72775900CC66}" type="slidenum">
              <a:rPr kumimoji="0" lang="en-US" sz="1200" b="0" i="0" u="none" strike="noStrike" kern="1200" cap="none" spc="0" normalizeH="0" baseline="0" noProof="0" smtClean="0">
                <a:ln>
                  <a:noFill/>
                </a:ln>
                <a:solidFill>
                  <a:prstClr val="black"/>
                </a:solidFill>
                <a:effectLst/>
                <a:uLnTx/>
                <a:uFillTx/>
                <a:latin typeface="Lato" panose="020F05020202040302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Lato" panose="020F0502020204030203" pitchFamily="34" charset="77"/>
              <a:ea typeface="+mn-ea"/>
              <a:cs typeface="+mn-cs"/>
            </a:endParaRPr>
          </a:p>
        </p:txBody>
      </p:sp>
    </p:spTree>
    <p:extLst>
      <p:ext uri="{BB962C8B-B14F-4D97-AF65-F5344CB8AC3E}">
        <p14:creationId xmlns:p14="http://schemas.microsoft.com/office/powerpoint/2010/main" val="1972196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DFBCA-E76D-13F7-74E5-EC0D3053C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597947-97A0-A734-76F8-FD573BB49F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00BC7A-3493-FFF6-6D1B-62F07295B814}"/>
              </a:ext>
            </a:extLst>
          </p:cNvPr>
          <p:cNvSpPr>
            <a:spLocks noGrp="1"/>
          </p:cNvSpPr>
          <p:nvPr>
            <p:ph type="body" idx="1"/>
          </p:nvPr>
        </p:nvSpPr>
        <p:spPr/>
        <p:txBody>
          <a:bodyPr/>
          <a:lstStyle/>
          <a:p>
            <a:r>
              <a:rPr lang="en-US">
                <a:latin typeface="Lato"/>
                <a:ea typeface="Lato"/>
                <a:cs typeface="Lato"/>
              </a:rPr>
              <a:t>Pooja</a:t>
            </a:r>
            <a:endParaRPr lang="en-US"/>
          </a:p>
        </p:txBody>
      </p:sp>
      <p:sp>
        <p:nvSpPr>
          <p:cNvPr id="4" name="Slide Number Placeholder 3">
            <a:extLst>
              <a:ext uri="{FF2B5EF4-FFF2-40B4-BE49-F238E27FC236}">
                <a16:creationId xmlns:a16="http://schemas.microsoft.com/office/drawing/2014/main" id="{D7AE1D83-836E-3ADA-7D9D-1D850B666E2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EBAB8E-E59F-D542-8631-72775900CC66}" type="slidenum">
              <a:rPr kumimoji="0" lang="en-US" sz="1200" b="0" i="0" u="none" strike="noStrike" kern="1200" cap="none" spc="0" normalizeH="0" baseline="0" noProof="0" smtClean="0">
                <a:ln>
                  <a:noFill/>
                </a:ln>
                <a:solidFill>
                  <a:prstClr val="black"/>
                </a:solidFill>
                <a:effectLst/>
                <a:uLnTx/>
                <a:uFillTx/>
                <a:latin typeface="Lato" panose="020F05020202040302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Lato" panose="020F0502020204030203" pitchFamily="34" charset="77"/>
              <a:ea typeface="+mn-ea"/>
              <a:cs typeface="+mn-cs"/>
            </a:endParaRPr>
          </a:p>
        </p:txBody>
      </p:sp>
    </p:spTree>
    <p:extLst>
      <p:ext uri="{BB962C8B-B14F-4D97-AF65-F5344CB8AC3E}">
        <p14:creationId xmlns:p14="http://schemas.microsoft.com/office/powerpoint/2010/main" val="2070375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0D380-F386-D7B3-65B4-A28C9EA858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D99B4-65B5-0D89-5638-AEFA351B91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A11221-CC8D-AC95-9664-02ED788ABA8C}"/>
              </a:ext>
            </a:extLst>
          </p:cNvPr>
          <p:cNvSpPr>
            <a:spLocks noGrp="1"/>
          </p:cNvSpPr>
          <p:nvPr>
            <p:ph type="body" idx="1"/>
          </p:nvPr>
        </p:nvSpPr>
        <p:spPr/>
        <p:txBody>
          <a:bodyPr/>
          <a:lstStyle/>
          <a:p>
            <a:r>
              <a:rPr lang="en-US"/>
              <a:t>Elijah</a:t>
            </a:r>
          </a:p>
        </p:txBody>
      </p:sp>
      <p:sp>
        <p:nvSpPr>
          <p:cNvPr id="4" name="Slide Number Placeholder 3">
            <a:extLst>
              <a:ext uri="{FF2B5EF4-FFF2-40B4-BE49-F238E27FC236}">
                <a16:creationId xmlns:a16="http://schemas.microsoft.com/office/drawing/2014/main" id="{015FD570-0BC0-DC0E-2E94-ADF21BF233C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EBAB8E-E59F-D542-8631-72775900CC66}" type="slidenum">
              <a:rPr kumimoji="0" lang="en-US" sz="1200" b="0" i="0" u="none" strike="noStrike" kern="1200" cap="none" spc="0" normalizeH="0" baseline="0" noProof="0" smtClean="0">
                <a:ln>
                  <a:noFill/>
                </a:ln>
                <a:solidFill>
                  <a:prstClr val="black"/>
                </a:solidFill>
                <a:effectLst/>
                <a:uLnTx/>
                <a:uFillTx/>
                <a:latin typeface="Lato" panose="020F05020202040302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Lato" panose="020F0502020204030203" pitchFamily="34" charset="77"/>
              <a:ea typeface="+mn-ea"/>
              <a:cs typeface="+mn-cs"/>
            </a:endParaRPr>
          </a:p>
        </p:txBody>
      </p:sp>
    </p:spTree>
    <p:extLst>
      <p:ext uri="{BB962C8B-B14F-4D97-AF65-F5344CB8AC3E}">
        <p14:creationId xmlns:p14="http://schemas.microsoft.com/office/powerpoint/2010/main" val="2963989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68F33-C995-A498-A85F-EBBDE5D5E4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DF182A-A279-D5EF-D6DA-E2D8624396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1ABF56-392D-A068-5157-DC3093F4994A}"/>
              </a:ext>
            </a:extLst>
          </p:cNvPr>
          <p:cNvSpPr>
            <a:spLocks noGrp="1"/>
          </p:cNvSpPr>
          <p:nvPr>
            <p:ph type="body" idx="1"/>
          </p:nvPr>
        </p:nvSpPr>
        <p:spPr/>
        <p:txBody>
          <a:bodyPr/>
          <a:lstStyle/>
          <a:p>
            <a:r>
              <a:rPr lang="en-US">
                <a:latin typeface="Lato"/>
                <a:ea typeface="Lato"/>
                <a:cs typeface="Lato"/>
              </a:rPr>
              <a:t>Antonia </a:t>
            </a:r>
          </a:p>
          <a:p>
            <a:endParaRPr lang="en-US">
              <a:ea typeface="Lato"/>
              <a:cs typeface="Lato"/>
            </a:endParaRPr>
          </a:p>
          <a:p>
            <a:pPr marL="800100" lvl="1" indent="-342900">
              <a:buFont typeface="Courier New,monospace"/>
              <a:buChar char="o"/>
            </a:pPr>
            <a:r>
              <a:rPr lang="en-US">
                <a:latin typeface="Lato"/>
                <a:ea typeface="Lato"/>
                <a:cs typeface="Lato"/>
              </a:rPr>
              <a:t>Using NLP form proposal generation</a:t>
            </a:r>
          </a:p>
          <a:p>
            <a:pPr marL="1257300" lvl="2" indent="-342900">
              <a:buFont typeface="Wingdings,Sans-Serif"/>
              <a:buChar char="§"/>
            </a:pPr>
            <a:r>
              <a:rPr lang="en-US">
                <a:latin typeface="Lato"/>
                <a:ea typeface="Lato"/>
                <a:cs typeface="Lato"/>
              </a:rPr>
              <a:t>Finding relevant past research</a:t>
            </a:r>
          </a:p>
          <a:p>
            <a:pPr marL="1257300" lvl="2" indent="-342900">
              <a:buFont typeface="Wingdings,Sans-Serif"/>
              <a:buChar char="§"/>
            </a:pPr>
            <a:r>
              <a:rPr lang="en-US">
                <a:latin typeface="Lato"/>
                <a:ea typeface="Lato"/>
                <a:cs typeface="Lato"/>
              </a:rPr>
              <a:t>Creating possible predictions </a:t>
            </a:r>
          </a:p>
          <a:p>
            <a:pPr marL="2171700" lvl="2" indent="-342900">
              <a:buFont typeface="Arial"/>
              <a:buChar char="•"/>
            </a:pPr>
            <a:r>
              <a:rPr lang="en-US"/>
              <a:t>rained using medical data and literature</a:t>
            </a:r>
          </a:p>
          <a:p>
            <a:pPr marL="1257300" lvl="2" indent="-342900">
              <a:buFont typeface="Wingdings,Sans-Serif"/>
              <a:buChar char="§"/>
            </a:pPr>
            <a:endParaRPr lang="en-US">
              <a:ea typeface="Lato"/>
              <a:cs typeface="Lato"/>
            </a:endParaRPr>
          </a:p>
          <a:p>
            <a:endParaRPr lang="en-US">
              <a:ea typeface="Lato"/>
              <a:cs typeface="Lato"/>
            </a:endParaRPr>
          </a:p>
        </p:txBody>
      </p:sp>
      <p:sp>
        <p:nvSpPr>
          <p:cNvPr id="4" name="Slide Number Placeholder 3">
            <a:extLst>
              <a:ext uri="{FF2B5EF4-FFF2-40B4-BE49-F238E27FC236}">
                <a16:creationId xmlns:a16="http://schemas.microsoft.com/office/drawing/2014/main" id="{78E85131-B860-B196-A218-E4326673855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EBAB8E-E59F-D542-8631-72775900CC66}" type="slidenum">
              <a:rPr kumimoji="0" lang="en-US" sz="1200" b="0" i="0" u="none" strike="noStrike" kern="1200" cap="none" spc="0" normalizeH="0" baseline="0" noProof="0" smtClean="0">
                <a:ln>
                  <a:noFill/>
                </a:ln>
                <a:solidFill>
                  <a:prstClr val="black"/>
                </a:solidFill>
                <a:effectLst/>
                <a:uLnTx/>
                <a:uFillTx/>
                <a:latin typeface="Lato" panose="020F05020202040302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Lato" panose="020F0502020204030203" pitchFamily="34" charset="77"/>
              <a:ea typeface="+mn-ea"/>
              <a:cs typeface="+mn-cs"/>
            </a:endParaRPr>
          </a:p>
        </p:txBody>
      </p:sp>
    </p:spTree>
    <p:extLst>
      <p:ext uri="{BB962C8B-B14F-4D97-AF65-F5344CB8AC3E}">
        <p14:creationId xmlns:p14="http://schemas.microsoft.com/office/powerpoint/2010/main" val="3700975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E55B3-26C1-0202-B0A5-836EEFA9F8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9E8889-7B18-8F38-CAF9-E8AC5FF61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7493F-872C-6F7F-E884-1146C3421C38}"/>
              </a:ext>
            </a:extLst>
          </p:cNvPr>
          <p:cNvSpPr>
            <a:spLocks noGrp="1"/>
          </p:cNvSpPr>
          <p:nvPr>
            <p:ph type="body" idx="1"/>
          </p:nvPr>
        </p:nvSpPr>
        <p:spPr/>
        <p:txBody>
          <a:bodyPr/>
          <a:lstStyle/>
          <a:p>
            <a:r>
              <a:rPr lang="en-US">
                <a:latin typeface="Lato"/>
                <a:ea typeface="Lato"/>
                <a:cs typeface="Lato"/>
              </a:rPr>
              <a:t>Eli</a:t>
            </a:r>
            <a:endParaRPr lang="en-US"/>
          </a:p>
        </p:txBody>
      </p:sp>
      <p:sp>
        <p:nvSpPr>
          <p:cNvPr id="4" name="Slide Number Placeholder 3">
            <a:extLst>
              <a:ext uri="{FF2B5EF4-FFF2-40B4-BE49-F238E27FC236}">
                <a16:creationId xmlns:a16="http://schemas.microsoft.com/office/drawing/2014/main" id="{BD4092BC-631E-EF2D-F002-685DE0F7E37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EBAB8E-E59F-D542-8631-72775900CC66}" type="slidenum">
              <a:rPr kumimoji="0" lang="en-US" sz="1200" b="0" i="0" u="none" strike="noStrike" kern="1200" cap="none" spc="0" normalizeH="0" baseline="0" noProof="0" smtClean="0">
                <a:ln>
                  <a:noFill/>
                </a:ln>
                <a:solidFill>
                  <a:prstClr val="black"/>
                </a:solidFill>
                <a:effectLst/>
                <a:uLnTx/>
                <a:uFillTx/>
                <a:latin typeface="Lato" panose="020F05020202040302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Lato" panose="020F0502020204030203" pitchFamily="34" charset="77"/>
              <a:ea typeface="+mn-ea"/>
              <a:cs typeface="+mn-cs"/>
            </a:endParaRPr>
          </a:p>
        </p:txBody>
      </p:sp>
    </p:spTree>
    <p:extLst>
      <p:ext uri="{BB962C8B-B14F-4D97-AF65-F5344CB8AC3E}">
        <p14:creationId xmlns:p14="http://schemas.microsoft.com/office/powerpoint/2010/main" val="3755700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2DF90-615C-497B-E49B-4AD2BBCE39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12CC5A-DAB1-68C4-27D7-AFB5EFD814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67FEC-2AE7-3C57-0F8F-741F445E89FD}"/>
              </a:ext>
            </a:extLst>
          </p:cNvPr>
          <p:cNvSpPr>
            <a:spLocks noGrp="1"/>
          </p:cNvSpPr>
          <p:nvPr>
            <p:ph type="body" idx="1"/>
          </p:nvPr>
        </p:nvSpPr>
        <p:spPr/>
        <p:txBody>
          <a:bodyPr/>
          <a:lstStyle/>
          <a:p>
            <a:r>
              <a:rPr lang="en-US">
                <a:latin typeface="Lato"/>
                <a:ea typeface="Lato"/>
                <a:cs typeface="Lato"/>
              </a:rPr>
              <a:t>Eli</a:t>
            </a:r>
            <a:endParaRPr lang="en-US"/>
          </a:p>
        </p:txBody>
      </p:sp>
      <p:sp>
        <p:nvSpPr>
          <p:cNvPr id="4" name="Slide Number Placeholder 3">
            <a:extLst>
              <a:ext uri="{FF2B5EF4-FFF2-40B4-BE49-F238E27FC236}">
                <a16:creationId xmlns:a16="http://schemas.microsoft.com/office/drawing/2014/main" id="{31ABBAB1-7107-F1FF-C7B2-048A1DB7D6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EBAB8E-E59F-D542-8631-72775900CC66}" type="slidenum">
              <a:rPr kumimoji="0" lang="en-US" sz="1200" b="0" i="0" u="none" strike="noStrike" kern="1200" cap="none" spc="0" normalizeH="0" baseline="0" noProof="0" smtClean="0">
                <a:ln>
                  <a:noFill/>
                </a:ln>
                <a:solidFill>
                  <a:prstClr val="black"/>
                </a:solidFill>
                <a:effectLst/>
                <a:uLnTx/>
                <a:uFillTx/>
                <a:latin typeface="Lato" panose="020F05020202040302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Lato" panose="020F0502020204030203" pitchFamily="34" charset="77"/>
              <a:ea typeface="+mn-ea"/>
              <a:cs typeface="+mn-cs"/>
            </a:endParaRPr>
          </a:p>
        </p:txBody>
      </p:sp>
    </p:spTree>
    <p:extLst>
      <p:ext uri="{BB962C8B-B14F-4D97-AF65-F5344CB8AC3E}">
        <p14:creationId xmlns:p14="http://schemas.microsoft.com/office/powerpoint/2010/main" val="2263537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descr="Graphical user interface&#10;&#10;Description automatically generated with low confidence">
            <a:extLst>
              <a:ext uri="{FF2B5EF4-FFF2-40B4-BE49-F238E27FC236}">
                <a16:creationId xmlns:a16="http://schemas.microsoft.com/office/drawing/2014/main" id="{1F1F4C7A-D463-5E47-B6F9-F2CA7ACD39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44" y="0"/>
            <a:ext cx="12213632" cy="6858000"/>
          </a:xfrm>
          <a:prstGeom prst="rect">
            <a:avLst/>
          </a:prstGeom>
        </p:spPr>
      </p:pic>
      <p:sp>
        <p:nvSpPr>
          <p:cNvPr id="2" name="Title 1">
            <a:extLst>
              <a:ext uri="{FF2B5EF4-FFF2-40B4-BE49-F238E27FC236}">
                <a16:creationId xmlns:a16="http://schemas.microsoft.com/office/drawing/2014/main" id="{DB9B429A-FC10-E146-8623-C1818692BAB7}"/>
              </a:ext>
            </a:extLst>
          </p:cNvPr>
          <p:cNvSpPr>
            <a:spLocks noGrp="1"/>
          </p:cNvSpPr>
          <p:nvPr>
            <p:ph type="ctrTitle"/>
          </p:nvPr>
        </p:nvSpPr>
        <p:spPr>
          <a:xfrm>
            <a:off x="1524000" y="1122363"/>
            <a:ext cx="9144000" cy="2387600"/>
          </a:xfrm>
          <a:prstGeom prst="rect">
            <a:avLst/>
          </a:prstGeom>
        </p:spPr>
        <p:txBody>
          <a:bodyPr anchor="b"/>
          <a:lstStyle>
            <a:lvl1pPr algn="ctr">
              <a:defRPr sz="6000" b="1" i="0">
                <a:solidFill>
                  <a:schemeClr val="bg1"/>
                </a:solidFill>
                <a:latin typeface="Lato" panose="020F0502020204030203" pitchFamily="34" charset="77"/>
              </a:defRPr>
            </a:lvl1pPr>
          </a:lstStyle>
          <a:p>
            <a:r>
              <a:rPr lang="en-US"/>
              <a:t>Click to edit Master title style</a:t>
            </a:r>
          </a:p>
        </p:txBody>
      </p:sp>
      <p:sp>
        <p:nvSpPr>
          <p:cNvPr id="3" name="Subtitle 2">
            <a:extLst>
              <a:ext uri="{FF2B5EF4-FFF2-40B4-BE49-F238E27FC236}">
                <a16:creationId xmlns:a16="http://schemas.microsoft.com/office/drawing/2014/main" id="{57F8B91F-9EA3-AF4D-ADDC-62A7A2FF19BB}"/>
              </a:ext>
            </a:extLst>
          </p:cNvPr>
          <p:cNvSpPr>
            <a:spLocks noGrp="1"/>
          </p:cNvSpPr>
          <p:nvPr>
            <p:ph type="subTitle" idx="1"/>
          </p:nvPr>
        </p:nvSpPr>
        <p:spPr>
          <a:xfrm>
            <a:off x="1524000" y="3602038"/>
            <a:ext cx="9144000" cy="1655762"/>
          </a:xfrm>
        </p:spPr>
        <p:txBody>
          <a:bodyPr/>
          <a:lstStyle>
            <a:lvl1pPr marL="0" indent="0" algn="ctr">
              <a:buNone/>
              <a:defRPr sz="2400" b="0"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3">
            <a:extLst>
              <a:ext uri="{FF2B5EF4-FFF2-40B4-BE49-F238E27FC236}">
                <a16:creationId xmlns:a16="http://schemas.microsoft.com/office/drawing/2014/main" id="{3F77C537-DA2D-EA47-8B70-9CA9C94B2C95}"/>
              </a:ext>
            </a:extLst>
          </p:cNvPr>
          <p:cNvSpPr/>
          <p:nvPr userDrawn="1"/>
        </p:nvSpPr>
        <p:spPr>
          <a:xfrm>
            <a:off x="9263743" y="93293"/>
            <a:ext cx="2373086" cy="478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383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DE88B-B6EB-264A-BEE5-F507AB540B6B}"/>
              </a:ext>
            </a:extLst>
          </p:cNvPr>
          <p:cNvSpPr>
            <a:spLocks noGrp="1"/>
          </p:cNvSpPr>
          <p:nvPr>
            <p:ph type="title"/>
          </p:nvPr>
        </p:nvSpPr>
        <p:spPr>
          <a:xfrm>
            <a:off x="839788" y="457200"/>
            <a:ext cx="3932237" cy="1600200"/>
          </a:xfrm>
          <a:prstGeom prst="rect">
            <a:avLst/>
          </a:prstGeom>
        </p:spPr>
        <p:txBody>
          <a:bodyPr anchor="b"/>
          <a:lstStyle>
            <a:lvl1pPr>
              <a:defRPr sz="3200" b="0" i="0">
                <a:latin typeface="Lato" panose="020F0502020204030203" pitchFamily="34" charset="77"/>
              </a:defRPr>
            </a:lvl1pPr>
          </a:lstStyle>
          <a:p>
            <a:r>
              <a:rPr lang="en-US"/>
              <a:t>Click to edit Master title style</a:t>
            </a:r>
          </a:p>
        </p:txBody>
      </p:sp>
      <p:sp>
        <p:nvSpPr>
          <p:cNvPr id="3" name="Picture Placeholder 2">
            <a:extLst>
              <a:ext uri="{FF2B5EF4-FFF2-40B4-BE49-F238E27FC236}">
                <a16:creationId xmlns:a16="http://schemas.microsoft.com/office/drawing/2014/main" id="{5136CBB4-6BCB-A04D-8180-051721DC7310}"/>
              </a:ext>
            </a:extLst>
          </p:cNvPr>
          <p:cNvSpPr>
            <a:spLocks noGrp="1"/>
          </p:cNvSpPr>
          <p:nvPr>
            <p:ph type="pic" idx="1"/>
          </p:nvPr>
        </p:nvSpPr>
        <p:spPr>
          <a:xfrm>
            <a:off x="5183188" y="987425"/>
            <a:ext cx="6172200" cy="4873625"/>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E2906C6-EA25-F342-B803-3CA326963227}"/>
              </a:ext>
            </a:extLst>
          </p:cNvPr>
          <p:cNvSpPr>
            <a:spLocks noGrp="1"/>
          </p:cNvSpPr>
          <p:nvPr>
            <p:ph type="body" sz="half" idx="2"/>
          </p:nvPr>
        </p:nvSpPr>
        <p:spPr>
          <a:xfrm>
            <a:off x="839788" y="2057400"/>
            <a:ext cx="3932237"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F5DF99-04D3-9043-87BC-84F87D9CE20D}"/>
              </a:ext>
            </a:extLst>
          </p:cNvPr>
          <p:cNvSpPr>
            <a:spLocks noGrp="1"/>
          </p:cNvSpPr>
          <p:nvPr>
            <p:ph type="dt" sz="half" idx="10"/>
          </p:nvPr>
        </p:nvSpPr>
        <p:spPr>
          <a:xfrm>
            <a:off x="838200" y="6356350"/>
            <a:ext cx="2743200" cy="365125"/>
          </a:xfrm>
          <a:prstGeom prst="rect">
            <a:avLst/>
          </a:prstGeom>
        </p:spPr>
        <p:txBody>
          <a:bodyPr/>
          <a:lstStyle>
            <a:lvl1pPr>
              <a:defRPr b="0" i="0">
                <a:latin typeface="Lato" panose="020F0502020204030203" pitchFamily="34" charset="77"/>
              </a:defRPr>
            </a:lvl1pPr>
          </a:lstStyle>
          <a:p>
            <a:endParaRPr lang="en-US"/>
          </a:p>
        </p:txBody>
      </p:sp>
      <p:sp>
        <p:nvSpPr>
          <p:cNvPr id="6" name="Footer Placeholder 5">
            <a:extLst>
              <a:ext uri="{FF2B5EF4-FFF2-40B4-BE49-F238E27FC236}">
                <a16:creationId xmlns:a16="http://schemas.microsoft.com/office/drawing/2014/main" id="{3E86ED8D-15F4-B84A-94C4-77BF163A557B}"/>
              </a:ext>
            </a:extLst>
          </p:cNvPr>
          <p:cNvSpPr>
            <a:spLocks noGrp="1"/>
          </p:cNvSpPr>
          <p:nvPr>
            <p:ph type="ftr" sz="quarter" idx="11"/>
          </p:nvPr>
        </p:nvSpPr>
        <p:spPr>
          <a:xfrm>
            <a:off x="4038600" y="6192854"/>
            <a:ext cx="4114800" cy="365125"/>
          </a:xfrm>
          <a:prstGeom prst="rect">
            <a:avLst/>
          </a:prstGeom>
        </p:spPr>
        <p:txBody>
          <a:bodyPr/>
          <a:lstStyle>
            <a:lvl1pPr>
              <a:defRPr b="0" i="0">
                <a:latin typeface="Lato" panose="020F0502020204030203" pitchFamily="34" charset="77"/>
              </a:defRPr>
            </a:lvl1pPr>
          </a:lstStyle>
          <a:p>
            <a:endParaRPr lang="en-US"/>
          </a:p>
        </p:txBody>
      </p:sp>
      <p:sp>
        <p:nvSpPr>
          <p:cNvPr id="7" name="Slide Number Placeholder 6">
            <a:extLst>
              <a:ext uri="{FF2B5EF4-FFF2-40B4-BE49-F238E27FC236}">
                <a16:creationId xmlns:a16="http://schemas.microsoft.com/office/drawing/2014/main" id="{FA60FF0B-5211-3A49-899B-656DBDE54C0B}"/>
              </a:ext>
            </a:extLst>
          </p:cNvPr>
          <p:cNvSpPr>
            <a:spLocks noGrp="1"/>
          </p:cNvSpPr>
          <p:nvPr>
            <p:ph type="sldNum" sz="quarter" idx="12"/>
          </p:nvPr>
        </p:nvSpPr>
        <p:spPr>
          <a:xfrm>
            <a:off x="11118574" y="6054587"/>
            <a:ext cx="470452" cy="365125"/>
          </a:xfrm>
          <a:prstGeom prst="rect">
            <a:avLst/>
          </a:prstGeom>
        </p:spPr>
        <p:txBody>
          <a:bodyPr/>
          <a:lstStyle>
            <a:lvl1pPr>
              <a:defRPr b="0" i="0"/>
            </a:lvl1pPr>
          </a:lstStyle>
          <a:p>
            <a:fld id="{7455917C-7678-D942-AACB-85CA4599E398}" type="slidenum">
              <a:rPr lang="en-US" smtClean="0"/>
              <a:pPr/>
              <a:t>‹#›</a:t>
            </a:fld>
            <a:endParaRPr lang="en-US"/>
          </a:p>
        </p:txBody>
      </p:sp>
    </p:spTree>
    <p:extLst>
      <p:ext uri="{BB962C8B-B14F-4D97-AF65-F5344CB8AC3E}">
        <p14:creationId xmlns:p14="http://schemas.microsoft.com/office/powerpoint/2010/main" val="1907951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D0DF9-F122-5A4C-AB54-0E342B16E4B1}"/>
              </a:ext>
            </a:extLst>
          </p:cNvPr>
          <p:cNvSpPr>
            <a:spLocks noGrp="1"/>
          </p:cNvSpPr>
          <p:nvPr>
            <p:ph type="title"/>
          </p:nvPr>
        </p:nvSpPr>
        <p:spPr>
          <a:xfrm>
            <a:off x="838200" y="595910"/>
            <a:ext cx="10515600" cy="975001"/>
          </a:xfrm>
          <a:prstGeom prst="rect">
            <a:avLst/>
          </a:prstGeom>
        </p:spPr>
        <p:txBody>
          <a:bodyPr/>
          <a:lstStyle>
            <a:lvl1pPr>
              <a:defRPr b="0" i="0">
                <a:latin typeface="Lato" panose="020F0502020204030203" pitchFamily="34" charset="77"/>
              </a:defRPr>
            </a:lvl1pPr>
          </a:lstStyle>
          <a:p>
            <a:r>
              <a:rPr lang="en-US"/>
              <a:t>Click to edit Master title style</a:t>
            </a:r>
          </a:p>
        </p:txBody>
      </p:sp>
      <p:sp>
        <p:nvSpPr>
          <p:cNvPr id="3" name="Vertical Text Placeholder 2">
            <a:extLst>
              <a:ext uri="{FF2B5EF4-FFF2-40B4-BE49-F238E27FC236}">
                <a16:creationId xmlns:a16="http://schemas.microsoft.com/office/drawing/2014/main" id="{91174C4B-3744-0F45-B0D1-31B54BA12F4E}"/>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CCDE26-4B61-9746-BC2F-AECA4C419A1C}"/>
              </a:ext>
            </a:extLst>
          </p:cNvPr>
          <p:cNvSpPr>
            <a:spLocks noGrp="1"/>
          </p:cNvSpPr>
          <p:nvPr>
            <p:ph type="dt" sz="half" idx="10"/>
          </p:nvPr>
        </p:nvSpPr>
        <p:spPr>
          <a:xfrm>
            <a:off x="838200" y="6356350"/>
            <a:ext cx="2743200" cy="365125"/>
          </a:xfrm>
          <a:prstGeom prst="rect">
            <a:avLst/>
          </a:prstGeom>
        </p:spPr>
        <p:txBody>
          <a:bodyPr/>
          <a:lstStyle>
            <a:lvl1pPr>
              <a:defRPr b="0" i="0">
                <a:latin typeface="Lato" panose="020F0502020204030203" pitchFamily="34" charset="77"/>
              </a:defRPr>
            </a:lvl1pPr>
          </a:lstStyle>
          <a:p>
            <a:endParaRPr lang="en-US"/>
          </a:p>
        </p:txBody>
      </p:sp>
      <p:sp>
        <p:nvSpPr>
          <p:cNvPr id="5" name="Footer Placeholder 4">
            <a:extLst>
              <a:ext uri="{FF2B5EF4-FFF2-40B4-BE49-F238E27FC236}">
                <a16:creationId xmlns:a16="http://schemas.microsoft.com/office/drawing/2014/main" id="{033DF6F4-110F-A044-BF1F-59B7DF7FD1BC}"/>
              </a:ext>
            </a:extLst>
          </p:cNvPr>
          <p:cNvSpPr>
            <a:spLocks noGrp="1"/>
          </p:cNvSpPr>
          <p:nvPr>
            <p:ph type="ftr" sz="quarter" idx="11"/>
          </p:nvPr>
        </p:nvSpPr>
        <p:spPr>
          <a:xfrm>
            <a:off x="4038600" y="6192854"/>
            <a:ext cx="4114800" cy="365125"/>
          </a:xfrm>
          <a:prstGeom prst="rect">
            <a:avLst/>
          </a:prstGeom>
        </p:spPr>
        <p:txBody>
          <a:bodyPr/>
          <a:lstStyle>
            <a:lvl1pPr>
              <a:defRPr b="0" i="0">
                <a:latin typeface="Lato" panose="020F0502020204030203" pitchFamily="34" charset="77"/>
              </a:defRPr>
            </a:lvl1pPr>
          </a:lstStyle>
          <a:p>
            <a:endParaRPr lang="en-US"/>
          </a:p>
        </p:txBody>
      </p:sp>
      <p:sp>
        <p:nvSpPr>
          <p:cNvPr id="6" name="Slide Number Placeholder 5">
            <a:extLst>
              <a:ext uri="{FF2B5EF4-FFF2-40B4-BE49-F238E27FC236}">
                <a16:creationId xmlns:a16="http://schemas.microsoft.com/office/drawing/2014/main" id="{268A6E9C-7F99-C64C-A928-2821FCEF0F55}"/>
              </a:ext>
            </a:extLst>
          </p:cNvPr>
          <p:cNvSpPr>
            <a:spLocks noGrp="1"/>
          </p:cNvSpPr>
          <p:nvPr>
            <p:ph type="sldNum" sz="quarter" idx="12"/>
          </p:nvPr>
        </p:nvSpPr>
        <p:spPr>
          <a:xfrm>
            <a:off x="11118574" y="6054587"/>
            <a:ext cx="470452" cy="365125"/>
          </a:xfrm>
          <a:prstGeom prst="rect">
            <a:avLst/>
          </a:prstGeom>
        </p:spPr>
        <p:txBody>
          <a:bodyPr/>
          <a:lstStyle>
            <a:lvl1pPr>
              <a:defRPr b="0" i="0"/>
            </a:lvl1pPr>
          </a:lstStyle>
          <a:p>
            <a:fld id="{7455917C-7678-D942-AACB-85CA4599E398}" type="slidenum">
              <a:rPr lang="en-US" smtClean="0"/>
              <a:pPr/>
              <a:t>‹#›</a:t>
            </a:fld>
            <a:endParaRPr lang="en-US"/>
          </a:p>
        </p:txBody>
      </p:sp>
    </p:spTree>
    <p:extLst>
      <p:ext uri="{BB962C8B-B14F-4D97-AF65-F5344CB8AC3E}">
        <p14:creationId xmlns:p14="http://schemas.microsoft.com/office/powerpoint/2010/main" val="1060453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159C6A-FF26-9E4C-AC76-F04C2E80CA46}"/>
              </a:ext>
            </a:extLst>
          </p:cNvPr>
          <p:cNvSpPr>
            <a:spLocks noGrp="1"/>
          </p:cNvSpPr>
          <p:nvPr>
            <p:ph type="title" orient="vert"/>
          </p:nvPr>
        </p:nvSpPr>
        <p:spPr>
          <a:xfrm>
            <a:off x="8724900" y="365125"/>
            <a:ext cx="2628900" cy="5811838"/>
          </a:xfrm>
          <a:prstGeom prst="rect">
            <a:avLst/>
          </a:prstGeom>
        </p:spPr>
        <p:txBody>
          <a:bodyPr vert="eaVert"/>
          <a:lstStyle>
            <a:lvl1pPr>
              <a:defRPr b="0" i="0">
                <a:latin typeface="Lato" panose="020F0502020204030203" pitchFamily="34" charset="77"/>
              </a:defRPr>
            </a:lvl1pPr>
          </a:lstStyle>
          <a:p>
            <a:r>
              <a:rPr lang="en-US"/>
              <a:t>Click to edit Master title style</a:t>
            </a:r>
          </a:p>
        </p:txBody>
      </p:sp>
      <p:sp>
        <p:nvSpPr>
          <p:cNvPr id="3" name="Vertical Text Placeholder 2">
            <a:extLst>
              <a:ext uri="{FF2B5EF4-FFF2-40B4-BE49-F238E27FC236}">
                <a16:creationId xmlns:a16="http://schemas.microsoft.com/office/drawing/2014/main" id="{A3584888-6CC3-C64E-A972-B56E40858687}"/>
              </a:ext>
            </a:extLst>
          </p:cNvPr>
          <p:cNvSpPr>
            <a:spLocks noGrp="1"/>
          </p:cNvSpPr>
          <p:nvPr>
            <p:ph type="body" orient="vert" idx="1"/>
          </p:nvPr>
        </p:nvSpPr>
        <p:spPr>
          <a:xfrm>
            <a:off x="838200" y="365125"/>
            <a:ext cx="7734300" cy="5811838"/>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E1EB8-A242-064C-BFFD-FA1B2BF07A29}"/>
              </a:ext>
            </a:extLst>
          </p:cNvPr>
          <p:cNvSpPr>
            <a:spLocks noGrp="1"/>
          </p:cNvSpPr>
          <p:nvPr>
            <p:ph type="dt" sz="half" idx="10"/>
          </p:nvPr>
        </p:nvSpPr>
        <p:spPr>
          <a:xfrm>
            <a:off x="838200" y="6356350"/>
            <a:ext cx="2743200" cy="365125"/>
          </a:xfrm>
          <a:prstGeom prst="rect">
            <a:avLst/>
          </a:prstGeom>
        </p:spPr>
        <p:txBody>
          <a:bodyPr/>
          <a:lstStyle>
            <a:lvl1pPr>
              <a:defRPr b="0" i="0">
                <a:latin typeface="Lato" panose="020F0502020204030203" pitchFamily="34" charset="77"/>
              </a:defRPr>
            </a:lvl1pPr>
          </a:lstStyle>
          <a:p>
            <a:endParaRPr lang="en-US"/>
          </a:p>
        </p:txBody>
      </p:sp>
      <p:sp>
        <p:nvSpPr>
          <p:cNvPr id="5" name="Footer Placeholder 4">
            <a:extLst>
              <a:ext uri="{FF2B5EF4-FFF2-40B4-BE49-F238E27FC236}">
                <a16:creationId xmlns:a16="http://schemas.microsoft.com/office/drawing/2014/main" id="{64BD49FB-BB60-094C-90FB-E00EF6F51224}"/>
              </a:ext>
            </a:extLst>
          </p:cNvPr>
          <p:cNvSpPr>
            <a:spLocks noGrp="1"/>
          </p:cNvSpPr>
          <p:nvPr>
            <p:ph type="ftr" sz="quarter" idx="11"/>
          </p:nvPr>
        </p:nvSpPr>
        <p:spPr>
          <a:xfrm>
            <a:off x="4038600" y="6192854"/>
            <a:ext cx="4114800" cy="365125"/>
          </a:xfrm>
          <a:prstGeom prst="rect">
            <a:avLst/>
          </a:prstGeom>
        </p:spPr>
        <p:txBody>
          <a:bodyPr/>
          <a:lstStyle>
            <a:lvl1pPr>
              <a:defRPr b="0" i="0">
                <a:latin typeface="Lato" panose="020F0502020204030203" pitchFamily="34" charset="77"/>
              </a:defRPr>
            </a:lvl1pPr>
          </a:lstStyle>
          <a:p>
            <a:endParaRPr lang="en-US"/>
          </a:p>
        </p:txBody>
      </p:sp>
      <p:sp>
        <p:nvSpPr>
          <p:cNvPr id="6" name="Slide Number Placeholder 5">
            <a:extLst>
              <a:ext uri="{FF2B5EF4-FFF2-40B4-BE49-F238E27FC236}">
                <a16:creationId xmlns:a16="http://schemas.microsoft.com/office/drawing/2014/main" id="{FFDEAB0F-139C-7640-B589-B8E9351106CD}"/>
              </a:ext>
            </a:extLst>
          </p:cNvPr>
          <p:cNvSpPr>
            <a:spLocks noGrp="1"/>
          </p:cNvSpPr>
          <p:nvPr>
            <p:ph type="sldNum" sz="quarter" idx="12"/>
          </p:nvPr>
        </p:nvSpPr>
        <p:spPr>
          <a:xfrm>
            <a:off x="11118574" y="6054587"/>
            <a:ext cx="470452" cy="365125"/>
          </a:xfrm>
          <a:prstGeom prst="rect">
            <a:avLst/>
          </a:prstGeom>
        </p:spPr>
        <p:txBody>
          <a:bodyPr/>
          <a:lstStyle>
            <a:lvl1pPr>
              <a:defRPr b="0" i="0"/>
            </a:lvl1pPr>
          </a:lstStyle>
          <a:p>
            <a:fld id="{7455917C-7678-D942-AACB-85CA4599E398}" type="slidenum">
              <a:rPr lang="en-US" smtClean="0"/>
              <a:pPr/>
              <a:t>‹#›</a:t>
            </a:fld>
            <a:endParaRPr lang="en-US"/>
          </a:p>
        </p:txBody>
      </p:sp>
    </p:spTree>
    <p:extLst>
      <p:ext uri="{BB962C8B-B14F-4D97-AF65-F5344CB8AC3E}">
        <p14:creationId xmlns:p14="http://schemas.microsoft.com/office/powerpoint/2010/main" val="3958021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712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descr="Graphical user interface&#10;&#10;Description automatically generated with low confidence">
            <a:extLst>
              <a:ext uri="{FF2B5EF4-FFF2-40B4-BE49-F238E27FC236}">
                <a16:creationId xmlns:a16="http://schemas.microsoft.com/office/drawing/2014/main" id="{1F1F4C7A-D463-5E47-B6F9-F2CA7ACD3985}"/>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144" y="0"/>
            <a:ext cx="12213632" cy="6858000"/>
          </a:xfrm>
          <a:prstGeom prst="rect">
            <a:avLst/>
          </a:prstGeom>
        </p:spPr>
      </p:pic>
      <p:sp>
        <p:nvSpPr>
          <p:cNvPr id="2" name="Title 1">
            <a:extLst>
              <a:ext uri="{FF2B5EF4-FFF2-40B4-BE49-F238E27FC236}">
                <a16:creationId xmlns:a16="http://schemas.microsoft.com/office/drawing/2014/main" id="{DB9B429A-FC10-E146-8623-C1818692BAB7}"/>
              </a:ext>
            </a:extLst>
          </p:cNvPr>
          <p:cNvSpPr>
            <a:spLocks noGrp="1"/>
          </p:cNvSpPr>
          <p:nvPr>
            <p:ph type="ctrTitle"/>
          </p:nvPr>
        </p:nvSpPr>
        <p:spPr>
          <a:xfrm>
            <a:off x="1524000" y="1122363"/>
            <a:ext cx="9144000" cy="2387600"/>
          </a:xfrm>
          <a:prstGeom prst="rect">
            <a:avLst/>
          </a:prstGeom>
        </p:spPr>
        <p:txBody>
          <a:bodyPr anchor="b"/>
          <a:lstStyle>
            <a:lvl1pPr algn="ctr">
              <a:defRPr sz="6000" b="1" i="0">
                <a:solidFill>
                  <a:schemeClr val="bg1"/>
                </a:solidFill>
                <a:latin typeface="Lato" panose="020F0502020204030203" pitchFamily="34" charset="77"/>
              </a:defRPr>
            </a:lvl1pPr>
          </a:lstStyle>
          <a:p>
            <a:r>
              <a:rPr lang="en-US"/>
              <a:t>Click to edit</a:t>
            </a:r>
          </a:p>
        </p:txBody>
      </p:sp>
      <p:sp>
        <p:nvSpPr>
          <p:cNvPr id="3" name="Subtitle 2">
            <a:extLst>
              <a:ext uri="{FF2B5EF4-FFF2-40B4-BE49-F238E27FC236}">
                <a16:creationId xmlns:a16="http://schemas.microsoft.com/office/drawing/2014/main" id="{57F8B91F-9EA3-AF4D-ADDC-62A7A2FF19BB}"/>
              </a:ext>
            </a:extLst>
          </p:cNvPr>
          <p:cNvSpPr>
            <a:spLocks noGrp="1"/>
          </p:cNvSpPr>
          <p:nvPr>
            <p:ph type="subTitle" idx="1"/>
          </p:nvPr>
        </p:nvSpPr>
        <p:spPr>
          <a:xfrm>
            <a:off x="1524000" y="3602038"/>
            <a:ext cx="9144000" cy="1655762"/>
          </a:xfrm>
        </p:spPr>
        <p:txBody>
          <a:bodyPr/>
          <a:lstStyle>
            <a:lvl1pPr marL="0" indent="0" algn="ctr">
              <a:buNone/>
              <a:defRPr sz="2400" b="0" i="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80751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BCEDD7-23E4-4040-ADDB-64F1285D5DA4}"/>
              </a:ext>
            </a:extLst>
          </p:cNvPr>
          <p:cNvSpPr>
            <a:spLocks noGrp="1"/>
          </p:cNvSpPr>
          <p:nvPr>
            <p:ph idx="1"/>
          </p:nvPr>
        </p:nvSpPr>
        <p:spPr/>
        <p:txBody>
          <a:bodyPr/>
          <a:lstStyle>
            <a:lvl1pPr>
              <a:defRPr sz="2400" b="0" i="0"/>
            </a:lvl1pPr>
            <a:lvl2pPr>
              <a:defRPr sz="2000"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AC0E02A-4A1B-B94A-A03F-3B2D1A3E676F}"/>
              </a:ext>
            </a:extLst>
          </p:cNvPr>
          <p:cNvSpPr>
            <a:spLocks noGrp="1"/>
          </p:cNvSpPr>
          <p:nvPr>
            <p:ph type="sldNum" sz="quarter" idx="12"/>
          </p:nvPr>
        </p:nvSpPr>
        <p:spPr>
          <a:xfrm>
            <a:off x="11016974" y="5994400"/>
            <a:ext cx="470452" cy="365125"/>
          </a:xfrm>
          <a:prstGeom prst="rect">
            <a:avLst/>
          </a:prstGeom>
        </p:spPr>
        <p:txBody>
          <a:bodyPr/>
          <a:lstStyle>
            <a:lvl1pPr>
              <a:defRPr b="0" i="0"/>
            </a:lvl1pPr>
          </a:lstStyle>
          <a:p>
            <a:fld id="{7455917C-7678-D942-AACB-85CA4599E398}" type="slidenum">
              <a:rPr lang="en-US" smtClean="0"/>
              <a:pPr/>
              <a:t>‹#›</a:t>
            </a:fld>
            <a:endParaRPr lang="en-US"/>
          </a:p>
        </p:txBody>
      </p:sp>
    </p:spTree>
    <p:extLst>
      <p:ext uri="{BB962C8B-B14F-4D97-AF65-F5344CB8AC3E}">
        <p14:creationId xmlns:p14="http://schemas.microsoft.com/office/powerpoint/2010/main" val="637371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BCEDD7-23E4-4040-ADDB-64F1285D5DA4}"/>
              </a:ext>
            </a:extLst>
          </p:cNvPr>
          <p:cNvSpPr>
            <a:spLocks noGrp="1"/>
          </p:cNvSpPr>
          <p:nvPr>
            <p:ph idx="1"/>
          </p:nvPr>
        </p:nvSpPr>
        <p:spPr/>
        <p:txBody>
          <a:bodyPr/>
          <a:lstStyle>
            <a:lvl1pPr>
              <a:defRPr sz="2400" b="0" i="0"/>
            </a:lvl1pPr>
            <a:lvl2pPr>
              <a:defRPr sz="2000"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AC0E02A-4A1B-B94A-A03F-3B2D1A3E676F}"/>
              </a:ext>
            </a:extLst>
          </p:cNvPr>
          <p:cNvSpPr>
            <a:spLocks noGrp="1"/>
          </p:cNvSpPr>
          <p:nvPr>
            <p:ph type="sldNum" sz="quarter" idx="12"/>
          </p:nvPr>
        </p:nvSpPr>
        <p:spPr>
          <a:xfrm>
            <a:off x="11016974" y="5994400"/>
            <a:ext cx="470452" cy="365125"/>
          </a:xfrm>
          <a:prstGeom prst="rect">
            <a:avLst/>
          </a:prstGeom>
        </p:spPr>
        <p:txBody>
          <a:bodyPr/>
          <a:lstStyle>
            <a:lvl1pPr>
              <a:defRPr b="0" i="0"/>
            </a:lvl1pPr>
          </a:lstStyle>
          <a:p>
            <a:fld id="{7455917C-7678-D942-AACB-85CA4599E398}" type="slidenum">
              <a:rPr lang="en-US" smtClean="0"/>
              <a:pPr/>
              <a:t>‹#›</a:t>
            </a:fld>
            <a:endParaRPr lang="en-US"/>
          </a:p>
        </p:txBody>
      </p:sp>
      <p:sp>
        <p:nvSpPr>
          <p:cNvPr id="2" name="Rectangle 1">
            <a:extLst>
              <a:ext uri="{FF2B5EF4-FFF2-40B4-BE49-F238E27FC236}">
                <a16:creationId xmlns:a16="http://schemas.microsoft.com/office/drawing/2014/main" id="{228C25EF-B311-7BDA-0785-B3354210A1AD}"/>
              </a:ext>
            </a:extLst>
          </p:cNvPr>
          <p:cNvSpPr/>
          <p:nvPr userDrawn="1"/>
        </p:nvSpPr>
        <p:spPr>
          <a:xfrm>
            <a:off x="322729" y="5604734"/>
            <a:ext cx="11413864" cy="1097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37240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FD8E-D6C0-BF42-BE80-CA34A23F45B0}"/>
              </a:ext>
            </a:extLst>
          </p:cNvPr>
          <p:cNvSpPr>
            <a:spLocks noGrp="1"/>
          </p:cNvSpPr>
          <p:nvPr>
            <p:ph type="title"/>
          </p:nvPr>
        </p:nvSpPr>
        <p:spPr>
          <a:xfrm>
            <a:off x="831850" y="1700784"/>
            <a:ext cx="10515600" cy="2523363"/>
          </a:xfrm>
          <a:prstGeom prst="rect">
            <a:avLst/>
          </a:prstGeom>
        </p:spPr>
        <p:txBody>
          <a:bodyPr anchor="b"/>
          <a:lstStyle>
            <a:lvl1pPr>
              <a:defRPr sz="6000" b="0" i="0">
                <a:solidFill>
                  <a:srgbClr val="0E1971"/>
                </a:solidFill>
                <a:latin typeface="Lato" panose="020F0502020204030203" pitchFamily="34" charset="77"/>
              </a:defRPr>
            </a:lvl1pPr>
          </a:lstStyle>
          <a:p>
            <a:r>
              <a:rPr lang="en-US"/>
              <a:t>Click to edit Master title style</a:t>
            </a:r>
          </a:p>
        </p:txBody>
      </p:sp>
      <p:sp>
        <p:nvSpPr>
          <p:cNvPr id="3" name="Text Placeholder 2">
            <a:extLst>
              <a:ext uri="{FF2B5EF4-FFF2-40B4-BE49-F238E27FC236}">
                <a16:creationId xmlns:a16="http://schemas.microsoft.com/office/drawing/2014/main" id="{7FA33039-9614-174D-8943-25EFCE7364D5}"/>
              </a:ext>
            </a:extLst>
          </p:cNvPr>
          <p:cNvSpPr>
            <a:spLocks noGrp="1"/>
          </p:cNvSpPr>
          <p:nvPr>
            <p:ph type="body" idx="1"/>
          </p:nvPr>
        </p:nvSpPr>
        <p:spPr>
          <a:xfrm>
            <a:off x="831850" y="4251135"/>
            <a:ext cx="10515600" cy="970089"/>
          </a:xfrm>
        </p:spPr>
        <p:txBody>
          <a:bodyPr/>
          <a:lstStyle>
            <a:lvl1pPr marL="0" indent="0">
              <a:buNone/>
              <a:defRPr sz="2400" b="0" i="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2B4F9D6C-6146-2F49-9F48-C78158DB3DBE}"/>
              </a:ext>
            </a:extLst>
          </p:cNvPr>
          <p:cNvSpPr>
            <a:spLocks noGrp="1"/>
          </p:cNvSpPr>
          <p:nvPr>
            <p:ph type="sldNum" sz="quarter" idx="12"/>
          </p:nvPr>
        </p:nvSpPr>
        <p:spPr>
          <a:xfrm>
            <a:off x="11118574" y="6054587"/>
            <a:ext cx="470452" cy="365125"/>
          </a:xfrm>
          <a:prstGeom prst="rect">
            <a:avLst/>
          </a:prstGeom>
        </p:spPr>
        <p:txBody>
          <a:bodyPr/>
          <a:lstStyle>
            <a:lvl1pPr>
              <a:defRPr b="0" i="0"/>
            </a:lvl1pPr>
          </a:lstStyle>
          <a:p>
            <a:fld id="{7455917C-7678-D942-AACB-85CA4599E398}" type="slidenum">
              <a:rPr lang="en-US" smtClean="0"/>
              <a:pPr/>
              <a:t>‹#›</a:t>
            </a:fld>
            <a:endParaRPr lang="en-US"/>
          </a:p>
        </p:txBody>
      </p:sp>
    </p:spTree>
    <p:extLst>
      <p:ext uri="{BB962C8B-B14F-4D97-AF65-F5344CB8AC3E}">
        <p14:creationId xmlns:p14="http://schemas.microsoft.com/office/powerpoint/2010/main" val="42084709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F8340F-8B01-324E-B291-53C1C04C0911}"/>
              </a:ext>
            </a:extLst>
          </p:cNvPr>
          <p:cNvSpPr>
            <a:spLocks noGrp="1"/>
          </p:cNvSpPr>
          <p:nvPr>
            <p:ph sz="half" idx="1"/>
          </p:nvPr>
        </p:nvSpPr>
        <p:spPr>
          <a:xfrm>
            <a:off x="838200" y="1703249"/>
            <a:ext cx="5181600" cy="3581983"/>
          </a:xfrm>
        </p:spPr>
        <p:txBody>
          <a:bodyPr/>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4A4B7E-6579-A94D-A8EC-2BD66C230BC9}"/>
              </a:ext>
            </a:extLst>
          </p:cNvPr>
          <p:cNvSpPr>
            <a:spLocks noGrp="1"/>
          </p:cNvSpPr>
          <p:nvPr>
            <p:ph sz="half" idx="2"/>
          </p:nvPr>
        </p:nvSpPr>
        <p:spPr>
          <a:xfrm>
            <a:off x="6172200" y="1703249"/>
            <a:ext cx="5181600" cy="3581983"/>
          </a:xfrm>
        </p:spPr>
        <p:txBody>
          <a:bodyPr/>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A04D61B-9BAC-9249-957E-A138495B5BC8}"/>
              </a:ext>
            </a:extLst>
          </p:cNvPr>
          <p:cNvSpPr>
            <a:spLocks noGrp="1"/>
          </p:cNvSpPr>
          <p:nvPr>
            <p:ph type="sldNum" sz="quarter" idx="12"/>
          </p:nvPr>
        </p:nvSpPr>
        <p:spPr>
          <a:xfrm>
            <a:off x="11118574" y="6054587"/>
            <a:ext cx="470452" cy="365125"/>
          </a:xfrm>
          <a:prstGeom prst="rect">
            <a:avLst/>
          </a:prstGeom>
        </p:spPr>
        <p:txBody>
          <a:bodyPr/>
          <a:lstStyle>
            <a:lvl1pPr>
              <a:defRPr b="0" i="0"/>
            </a:lvl1pPr>
          </a:lstStyle>
          <a:p>
            <a:fld id="{7455917C-7678-D942-AACB-85CA4599E398}" type="slidenum">
              <a:rPr lang="en-US" smtClean="0"/>
              <a:pPr/>
              <a:t>‹#›</a:t>
            </a:fld>
            <a:endParaRPr lang="en-US"/>
          </a:p>
        </p:txBody>
      </p:sp>
    </p:spTree>
    <p:extLst>
      <p:ext uri="{BB962C8B-B14F-4D97-AF65-F5344CB8AC3E}">
        <p14:creationId xmlns:p14="http://schemas.microsoft.com/office/powerpoint/2010/main" val="432405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3E2886-47B9-2C4B-88CE-BD13FB7CF824}"/>
              </a:ext>
            </a:extLst>
          </p:cNvPr>
          <p:cNvSpPr>
            <a:spLocks noGrp="1"/>
          </p:cNvSpPr>
          <p:nvPr>
            <p:ph type="body" idx="1"/>
          </p:nvPr>
        </p:nvSpPr>
        <p:spPr>
          <a:xfrm>
            <a:off x="839788" y="1681163"/>
            <a:ext cx="5157787"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F5DC85-EF05-0A4B-BE12-817C211EAF80}"/>
              </a:ext>
            </a:extLst>
          </p:cNvPr>
          <p:cNvSpPr>
            <a:spLocks noGrp="1"/>
          </p:cNvSpPr>
          <p:nvPr>
            <p:ph sz="half" idx="2"/>
          </p:nvPr>
        </p:nvSpPr>
        <p:spPr>
          <a:xfrm>
            <a:off x="839788" y="2505075"/>
            <a:ext cx="5157787" cy="3684588"/>
          </a:xfrm>
        </p:spPr>
        <p:txBody>
          <a:bodyPr/>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E70DF1-50FA-C349-8CAA-4BECAC8508EB}"/>
              </a:ext>
            </a:extLst>
          </p:cNvPr>
          <p:cNvSpPr>
            <a:spLocks noGrp="1"/>
          </p:cNvSpPr>
          <p:nvPr>
            <p:ph type="body" sz="quarter" idx="3"/>
          </p:nvPr>
        </p:nvSpPr>
        <p:spPr>
          <a:xfrm>
            <a:off x="6172200" y="1681163"/>
            <a:ext cx="5183188"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B333BF-BCE3-DB45-9B79-D45CC4CEF69A}"/>
              </a:ext>
            </a:extLst>
          </p:cNvPr>
          <p:cNvSpPr>
            <a:spLocks noGrp="1"/>
          </p:cNvSpPr>
          <p:nvPr>
            <p:ph sz="quarter" idx="4"/>
          </p:nvPr>
        </p:nvSpPr>
        <p:spPr>
          <a:xfrm>
            <a:off x="6172200" y="2505075"/>
            <a:ext cx="5183188" cy="3684588"/>
          </a:xfrm>
        </p:spPr>
        <p:txBody>
          <a:bodyPr/>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03C25B10-D273-184C-9C84-902E6D63F29A}"/>
              </a:ext>
            </a:extLst>
          </p:cNvPr>
          <p:cNvSpPr>
            <a:spLocks noGrp="1"/>
          </p:cNvSpPr>
          <p:nvPr>
            <p:ph type="sldNum" sz="quarter" idx="12"/>
          </p:nvPr>
        </p:nvSpPr>
        <p:spPr>
          <a:xfrm>
            <a:off x="11118574" y="6054587"/>
            <a:ext cx="470452" cy="365125"/>
          </a:xfrm>
          <a:prstGeom prst="rect">
            <a:avLst/>
          </a:prstGeom>
        </p:spPr>
        <p:txBody>
          <a:bodyPr/>
          <a:lstStyle>
            <a:lvl1pPr>
              <a:defRPr b="0" i="0"/>
            </a:lvl1pPr>
          </a:lstStyle>
          <a:p>
            <a:fld id="{7455917C-7678-D942-AACB-85CA4599E398}" type="slidenum">
              <a:rPr lang="en-US" smtClean="0"/>
              <a:pPr/>
              <a:t>‹#›</a:t>
            </a:fld>
            <a:endParaRPr lang="en-US"/>
          </a:p>
        </p:txBody>
      </p:sp>
    </p:spTree>
    <p:extLst>
      <p:ext uri="{BB962C8B-B14F-4D97-AF65-F5344CB8AC3E}">
        <p14:creationId xmlns:p14="http://schemas.microsoft.com/office/powerpoint/2010/main" val="865939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BCEDD7-23E4-4040-ADDB-64F1285D5DA4}"/>
              </a:ext>
            </a:extLst>
          </p:cNvPr>
          <p:cNvSpPr>
            <a:spLocks noGrp="1"/>
          </p:cNvSpPr>
          <p:nvPr>
            <p:ph idx="1"/>
          </p:nvPr>
        </p:nvSpPr>
        <p:spPr/>
        <p:txBody>
          <a:bodyPr/>
          <a:lstStyle>
            <a:lvl1pPr>
              <a:defRPr sz="2400" b="0" i="0"/>
            </a:lvl1pPr>
            <a:lvl2pPr>
              <a:defRPr sz="2000"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AC0E02A-4A1B-B94A-A03F-3B2D1A3E676F}"/>
              </a:ext>
            </a:extLst>
          </p:cNvPr>
          <p:cNvSpPr>
            <a:spLocks noGrp="1"/>
          </p:cNvSpPr>
          <p:nvPr>
            <p:ph type="sldNum" sz="quarter" idx="12"/>
          </p:nvPr>
        </p:nvSpPr>
        <p:spPr>
          <a:xfrm>
            <a:off x="11016974" y="5994400"/>
            <a:ext cx="470452" cy="365125"/>
          </a:xfrm>
          <a:prstGeom prst="rect">
            <a:avLst/>
          </a:prstGeom>
        </p:spPr>
        <p:txBody>
          <a:bodyPr/>
          <a:lstStyle>
            <a:lvl1pPr>
              <a:defRPr b="0" i="0"/>
            </a:lvl1pPr>
          </a:lstStyle>
          <a:p>
            <a:fld id="{7455917C-7678-D942-AACB-85CA4599E398}" type="slidenum">
              <a:rPr lang="en-US" smtClean="0"/>
              <a:pPr/>
              <a:t>‹#›</a:t>
            </a:fld>
            <a:endParaRPr lang="en-US"/>
          </a:p>
        </p:txBody>
      </p:sp>
    </p:spTree>
    <p:extLst>
      <p:ext uri="{BB962C8B-B14F-4D97-AF65-F5344CB8AC3E}">
        <p14:creationId xmlns:p14="http://schemas.microsoft.com/office/powerpoint/2010/main" val="15524228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A group of people in a room&#10;&#10;Description automatically generated with medium confidence">
            <a:extLst>
              <a:ext uri="{FF2B5EF4-FFF2-40B4-BE49-F238E27FC236}">
                <a16:creationId xmlns:a16="http://schemas.microsoft.com/office/drawing/2014/main" id="{97759535-6813-2444-B290-F92A93EC9E1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6A45AC4-418E-F04F-9D8C-EAA6E39C7123}"/>
              </a:ext>
            </a:extLst>
          </p:cNvPr>
          <p:cNvSpPr>
            <a:spLocks noGrp="1"/>
          </p:cNvSpPr>
          <p:nvPr>
            <p:ph type="title"/>
          </p:nvPr>
        </p:nvSpPr>
        <p:spPr>
          <a:xfrm>
            <a:off x="838200" y="2794824"/>
            <a:ext cx="10515600" cy="975001"/>
          </a:xfrm>
          <a:prstGeom prst="rect">
            <a:avLst/>
          </a:prstGeom>
        </p:spPr>
        <p:txBody>
          <a:bodyPr>
            <a:normAutofit/>
          </a:bodyPr>
          <a:lstStyle>
            <a:lvl1pPr algn="ctr">
              <a:defRPr sz="4400" b="0" i="0">
                <a:solidFill>
                  <a:schemeClr val="bg1"/>
                </a:solidFill>
                <a:latin typeface="Lato" panose="020F0502020204030203" pitchFamily="34" charset="77"/>
              </a:defRPr>
            </a:lvl1pPr>
          </a:lstStyle>
          <a:p>
            <a:r>
              <a:rPr lang="en-US"/>
              <a:t>Click to edit Master title style</a:t>
            </a:r>
          </a:p>
        </p:txBody>
      </p:sp>
      <p:sp>
        <p:nvSpPr>
          <p:cNvPr id="8" name="Footer Placeholder 1">
            <a:extLst>
              <a:ext uri="{FF2B5EF4-FFF2-40B4-BE49-F238E27FC236}">
                <a16:creationId xmlns:a16="http://schemas.microsoft.com/office/drawing/2014/main" id="{831B4EDD-7A1B-0249-BD02-2893C8233CC3}"/>
              </a:ext>
            </a:extLst>
          </p:cNvPr>
          <p:cNvSpPr>
            <a:spLocks noGrp="1"/>
          </p:cNvSpPr>
          <p:nvPr>
            <p:ph type="ftr" sz="quarter" idx="4294967295"/>
          </p:nvPr>
        </p:nvSpPr>
        <p:spPr>
          <a:xfrm>
            <a:off x="4238244" y="6074606"/>
            <a:ext cx="3715512" cy="280474"/>
          </a:xfrm>
          <a:prstGeom prst="rect">
            <a:avLst/>
          </a:prstGeom>
        </p:spPr>
        <p:txBody>
          <a:bodyPr/>
          <a:lstStyle/>
          <a:p>
            <a:endParaRPr lang="en-US" sz="1400">
              <a:solidFill>
                <a:schemeClr val="accent5">
                  <a:lumMod val="20000"/>
                  <a:lumOff val="80000"/>
                </a:schemeClr>
              </a:solidFill>
            </a:endParaRPr>
          </a:p>
        </p:txBody>
      </p:sp>
    </p:spTree>
    <p:extLst>
      <p:ext uri="{BB962C8B-B14F-4D97-AF65-F5344CB8AC3E}">
        <p14:creationId xmlns:p14="http://schemas.microsoft.com/office/powerpoint/2010/main" val="2942732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DC2311E-A857-474C-9C3D-AE810DA4D4B0}"/>
              </a:ext>
            </a:extLst>
          </p:cNvPr>
          <p:cNvSpPr/>
          <p:nvPr userDrawn="1"/>
        </p:nvSpPr>
        <p:spPr>
          <a:xfrm>
            <a:off x="0" y="1306286"/>
            <a:ext cx="12192000" cy="5551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59799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EC15D-440E-DD47-B880-192A0485E4B2}"/>
              </a:ext>
            </a:extLst>
          </p:cNvPr>
          <p:cNvSpPr>
            <a:spLocks noGrp="1"/>
          </p:cNvSpPr>
          <p:nvPr>
            <p:ph type="title"/>
          </p:nvPr>
        </p:nvSpPr>
        <p:spPr>
          <a:xfrm>
            <a:off x="839788" y="457200"/>
            <a:ext cx="3932237" cy="1600200"/>
          </a:xfrm>
          <a:prstGeom prst="rect">
            <a:avLst/>
          </a:prstGeom>
        </p:spPr>
        <p:txBody>
          <a:bodyPr anchor="b"/>
          <a:lstStyle>
            <a:lvl1pPr>
              <a:defRPr sz="3200" b="0" i="0">
                <a:latin typeface="Lato" panose="020F0502020204030203" pitchFamily="34"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CC85985D-836D-4344-8B0C-1416BAAE4BA2}"/>
              </a:ext>
            </a:extLst>
          </p:cNvPr>
          <p:cNvSpPr>
            <a:spLocks noGrp="1"/>
          </p:cNvSpPr>
          <p:nvPr>
            <p:ph idx="1"/>
          </p:nvPr>
        </p:nvSpPr>
        <p:spPr>
          <a:xfrm>
            <a:off x="5183188" y="987425"/>
            <a:ext cx="6172200" cy="4873625"/>
          </a:xfrm>
        </p:spPr>
        <p:txBody>
          <a:bodyPr/>
          <a:lstStyle>
            <a:lvl1pPr>
              <a:defRPr sz="3200" b="0" i="0"/>
            </a:lvl1pPr>
            <a:lvl2pPr>
              <a:defRPr sz="2800" b="0" i="0"/>
            </a:lvl2pPr>
            <a:lvl3pPr>
              <a:defRPr sz="2400" b="0" i="0"/>
            </a:lvl3pPr>
            <a:lvl4pPr>
              <a:defRPr sz="2000" b="0" i="0"/>
            </a:lvl4pPr>
            <a:lvl5pPr>
              <a:defRPr sz="20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8C4401-294D-1444-980D-C74C0AF69050}"/>
              </a:ext>
            </a:extLst>
          </p:cNvPr>
          <p:cNvSpPr>
            <a:spLocks noGrp="1"/>
          </p:cNvSpPr>
          <p:nvPr>
            <p:ph type="body" sz="half" idx="2"/>
          </p:nvPr>
        </p:nvSpPr>
        <p:spPr>
          <a:xfrm>
            <a:off x="839788" y="2057400"/>
            <a:ext cx="3932237"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9874EE-D9FC-A34A-AE02-B267BDA3BA0A}"/>
              </a:ext>
            </a:extLst>
          </p:cNvPr>
          <p:cNvSpPr>
            <a:spLocks noGrp="1"/>
          </p:cNvSpPr>
          <p:nvPr>
            <p:ph type="dt" sz="half" idx="10"/>
          </p:nvPr>
        </p:nvSpPr>
        <p:spPr>
          <a:xfrm>
            <a:off x="838200" y="6356350"/>
            <a:ext cx="2743200" cy="365125"/>
          </a:xfrm>
          <a:prstGeom prst="rect">
            <a:avLst/>
          </a:prstGeom>
        </p:spPr>
        <p:txBody>
          <a:bodyPr/>
          <a:lstStyle>
            <a:lvl1pPr>
              <a:defRPr b="0" i="0">
                <a:latin typeface="Lato" panose="020F0502020204030203" pitchFamily="34" charset="77"/>
              </a:defRPr>
            </a:lvl1pPr>
          </a:lstStyle>
          <a:p>
            <a:endParaRPr lang="en-US"/>
          </a:p>
        </p:txBody>
      </p:sp>
      <p:sp>
        <p:nvSpPr>
          <p:cNvPr id="6" name="Footer Placeholder 5">
            <a:extLst>
              <a:ext uri="{FF2B5EF4-FFF2-40B4-BE49-F238E27FC236}">
                <a16:creationId xmlns:a16="http://schemas.microsoft.com/office/drawing/2014/main" id="{800EE163-5108-0043-92DF-7F9B130B3FF2}"/>
              </a:ext>
            </a:extLst>
          </p:cNvPr>
          <p:cNvSpPr>
            <a:spLocks noGrp="1"/>
          </p:cNvSpPr>
          <p:nvPr>
            <p:ph type="ftr" sz="quarter" idx="11"/>
          </p:nvPr>
        </p:nvSpPr>
        <p:spPr>
          <a:xfrm>
            <a:off x="4038600" y="6192854"/>
            <a:ext cx="4114800" cy="365125"/>
          </a:xfrm>
          <a:prstGeom prst="rect">
            <a:avLst/>
          </a:prstGeom>
        </p:spPr>
        <p:txBody>
          <a:bodyPr/>
          <a:lstStyle>
            <a:lvl1pPr>
              <a:defRPr b="0" i="0">
                <a:latin typeface="Lato" panose="020F0502020204030203" pitchFamily="34" charset="77"/>
              </a:defRPr>
            </a:lvl1pPr>
          </a:lstStyle>
          <a:p>
            <a:endParaRPr lang="en-US"/>
          </a:p>
        </p:txBody>
      </p:sp>
      <p:sp>
        <p:nvSpPr>
          <p:cNvPr id="7" name="Slide Number Placeholder 6">
            <a:extLst>
              <a:ext uri="{FF2B5EF4-FFF2-40B4-BE49-F238E27FC236}">
                <a16:creationId xmlns:a16="http://schemas.microsoft.com/office/drawing/2014/main" id="{1E2B4B6C-FDB9-B942-B7EC-7FC924A77608}"/>
              </a:ext>
            </a:extLst>
          </p:cNvPr>
          <p:cNvSpPr>
            <a:spLocks noGrp="1"/>
          </p:cNvSpPr>
          <p:nvPr>
            <p:ph type="sldNum" sz="quarter" idx="12"/>
          </p:nvPr>
        </p:nvSpPr>
        <p:spPr>
          <a:xfrm>
            <a:off x="11118574" y="6054587"/>
            <a:ext cx="470452" cy="365125"/>
          </a:xfrm>
          <a:prstGeom prst="rect">
            <a:avLst/>
          </a:prstGeom>
        </p:spPr>
        <p:txBody>
          <a:bodyPr/>
          <a:lstStyle>
            <a:lvl1pPr>
              <a:defRPr b="0" i="0"/>
            </a:lvl1pPr>
          </a:lstStyle>
          <a:p>
            <a:fld id="{7455917C-7678-D942-AACB-85CA4599E398}" type="slidenum">
              <a:rPr lang="en-US" smtClean="0"/>
              <a:pPr/>
              <a:t>‹#›</a:t>
            </a:fld>
            <a:endParaRPr lang="en-US"/>
          </a:p>
        </p:txBody>
      </p:sp>
    </p:spTree>
    <p:extLst>
      <p:ext uri="{BB962C8B-B14F-4D97-AF65-F5344CB8AC3E}">
        <p14:creationId xmlns:p14="http://schemas.microsoft.com/office/powerpoint/2010/main" val="5845587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DE88B-B6EB-264A-BEE5-F507AB540B6B}"/>
              </a:ext>
            </a:extLst>
          </p:cNvPr>
          <p:cNvSpPr>
            <a:spLocks noGrp="1"/>
          </p:cNvSpPr>
          <p:nvPr>
            <p:ph type="title"/>
          </p:nvPr>
        </p:nvSpPr>
        <p:spPr>
          <a:xfrm>
            <a:off x="839788" y="457200"/>
            <a:ext cx="3932237" cy="1600200"/>
          </a:xfrm>
          <a:prstGeom prst="rect">
            <a:avLst/>
          </a:prstGeom>
        </p:spPr>
        <p:txBody>
          <a:bodyPr anchor="b"/>
          <a:lstStyle>
            <a:lvl1pPr>
              <a:defRPr sz="3200" b="0" i="0">
                <a:latin typeface="Lato" panose="020F0502020204030203" pitchFamily="34" charset="77"/>
              </a:defRPr>
            </a:lvl1pPr>
          </a:lstStyle>
          <a:p>
            <a:r>
              <a:rPr lang="en-US"/>
              <a:t>Click to edit Master title style</a:t>
            </a:r>
          </a:p>
        </p:txBody>
      </p:sp>
      <p:sp>
        <p:nvSpPr>
          <p:cNvPr id="3" name="Picture Placeholder 2">
            <a:extLst>
              <a:ext uri="{FF2B5EF4-FFF2-40B4-BE49-F238E27FC236}">
                <a16:creationId xmlns:a16="http://schemas.microsoft.com/office/drawing/2014/main" id="{5136CBB4-6BCB-A04D-8180-051721DC7310}"/>
              </a:ext>
            </a:extLst>
          </p:cNvPr>
          <p:cNvSpPr>
            <a:spLocks noGrp="1"/>
          </p:cNvSpPr>
          <p:nvPr>
            <p:ph type="pic" idx="1"/>
          </p:nvPr>
        </p:nvSpPr>
        <p:spPr>
          <a:xfrm>
            <a:off x="5183188" y="987425"/>
            <a:ext cx="6172200" cy="4873625"/>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2906C6-EA25-F342-B803-3CA326963227}"/>
              </a:ext>
            </a:extLst>
          </p:cNvPr>
          <p:cNvSpPr>
            <a:spLocks noGrp="1"/>
          </p:cNvSpPr>
          <p:nvPr>
            <p:ph type="body" sz="half" idx="2"/>
          </p:nvPr>
        </p:nvSpPr>
        <p:spPr>
          <a:xfrm>
            <a:off x="839788" y="2057400"/>
            <a:ext cx="3932237"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F5DF99-04D3-9043-87BC-84F87D9CE20D}"/>
              </a:ext>
            </a:extLst>
          </p:cNvPr>
          <p:cNvSpPr>
            <a:spLocks noGrp="1"/>
          </p:cNvSpPr>
          <p:nvPr>
            <p:ph type="dt" sz="half" idx="10"/>
          </p:nvPr>
        </p:nvSpPr>
        <p:spPr>
          <a:xfrm>
            <a:off x="838200" y="6356350"/>
            <a:ext cx="2743200" cy="365125"/>
          </a:xfrm>
          <a:prstGeom prst="rect">
            <a:avLst/>
          </a:prstGeom>
        </p:spPr>
        <p:txBody>
          <a:bodyPr/>
          <a:lstStyle>
            <a:lvl1pPr>
              <a:defRPr b="0" i="0">
                <a:latin typeface="Lato" panose="020F0502020204030203" pitchFamily="34" charset="77"/>
              </a:defRPr>
            </a:lvl1pPr>
          </a:lstStyle>
          <a:p>
            <a:endParaRPr lang="en-US"/>
          </a:p>
        </p:txBody>
      </p:sp>
      <p:sp>
        <p:nvSpPr>
          <p:cNvPr id="6" name="Footer Placeholder 5">
            <a:extLst>
              <a:ext uri="{FF2B5EF4-FFF2-40B4-BE49-F238E27FC236}">
                <a16:creationId xmlns:a16="http://schemas.microsoft.com/office/drawing/2014/main" id="{3E86ED8D-15F4-B84A-94C4-77BF163A557B}"/>
              </a:ext>
            </a:extLst>
          </p:cNvPr>
          <p:cNvSpPr>
            <a:spLocks noGrp="1"/>
          </p:cNvSpPr>
          <p:nvPr>
            <p:ph type="ftr" sz="quarter" idx="11"/>
          </p:nvPr>
        </p:nvSpPr>
        <p:spPr>
          <a:xfrm>
            <a:off x="4038600" y="6192854"/>
            <a:ext cx="4114800" cy="365125"/>
          </a:xfrm>
          <a:prstGeom prst="rect">
            <a:avLst/>
          </a:prstGeom>
        </p:spPr>
        <p:txBody>
          <a:bodyPr/>
          <a:lstStyle>
            <a:lvl1pPr>
              <a:defRPr b="0" i="0">
                <a:latin typeface="Lato" panose="020F0502020204030203" pitchFamily="34" charset="77"/>
              </a:defRPr>
            </a:lvl1pPr>
          </a:lstStyle>
          <a:p>
            <a:endParaRPr lang="en-US"/>
          </a:p>
        </p:txBody>
      </p:sp>
      <p:sp>
        <p:nvSpPr>
          <p:cNvPr id="7" name="Slide Number Placeholder 6">
            <a:extLst>
              <a:ext uri="{FF2B5EF4-FFF2-40B4-BE49-F238E27FC236}">
                <a16:creationId xmlns:a16="http://schemas.microsoft.com/office/drawing/2014/main" id="{FA60FF0B-5211-3A49-899B-656DBDE54C0B}"/>
              </a:ext>
            </a:extLst>
          </p:cNvPr>
          <p:cNvSpPr>
            <a:spLocks noGrp="1"/>
          </p:cNvSpPr>
          <p:nvPr>
            <p:ph type="sldNum" sz="quarter" idx="12"/>
          </p:nvPr>
        </p:nvSpPr>
        <p:spPr>
          <a:xfrm>
            <a:off x="11118574" y="6054587"/>
            <a:ext cx="470452" cy="365125"/>
          </a:xfrm>
          <a:prstGeom prst="rect">
            <a:avLst/>
          </a:prstGeom>
        </p:spPr>
        <p:txBody>
          <a:bodyPr/>
          <a:lstStyle>
            <a:lvl1pPr>
              <a:defRPr b="0" i="0"/>
            </a:lvl1pPr>
          </a:lstStyle>
          <a:p>
            <a:fld id="{7455917C-7678-D942-AACB-85CA4599E398}" type="slidenum">
              <a:rPr lang="en-US" smtClean="0"/>
              <a:pPr/>
              <a:t>‹#›</a:t>
            </a:fld>
            <a:endParaRPr lang="en-US"/>
          </a:p>
        </p:txBody>
      </p:sp>
    </p:spTree>
    <p:extLst>
      <p:ext uri="{BB962C8B-B14F-4D97-AF65-F5344CB8AC3E}">
        <p14:creationId xmlns:p14="http://schemas.microsoft.com/office/powerpoint/2010/main" val="11360852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D0DF9-F122-5A4C-AB54-0E342B16E4B1}"/>
              </a:ext>
            </a:extLst>
          </p:cNvPr>
          <p:cNvSpPr>
            <a:spLocks noGrp="1"/>
          </p:cNvSpPr>
          <p:nvPr>
            <p:ph type="title"/>
          </p:nvPr>
        </p:nvSpPr>
        <p:spPr>
          <a:xfrm>
            <a:off x="838200" y="595910"/>
            <a:ext cx="10515600" cy="975001"/>
          </a:xfrm>
          <a:prstGeom prst="rect">
            <a:avLst/>
          </a:prstGeom>
        </p:spPr>
        <p:txBody>
          <a:bodyPr/>
          <a:lstStyle>
            <a:lvl1pPr>
              <a:defRPr b="0" i="0">
                <a:latin typeface="Lato" panose="020F0502020204030203" pitchFamily="34" charset="77"/>
              </a:defRPr>
            </a:lvl1pPr>
          </a:lstStyle>
          <a:p>
            <a:r>
              <a:rPr lang="en-US"/>
              <a:t>Click to edit Master title style</a:t>
            </a:r>
          </a:p>
        </p:txBody>
      </p:sp>
      <p:sp>
        <p:nvSpPr>
          <p:cNvPr id="3" name="Vertical Text Placeholder 2">
            <a:extLst>
              <a:ext uri="{FF2B5EF4-FFF2-40B4-BE49-F238E27FC236}">
                <a16:creationId xmlns:a16="http://schemas.microsoft.com/office/drawing/2014/main" id="{91174C4B-3744-0F45-B0D1-31B54BA12F4E}"/>
              </a:ext>
            </a:extLst>
          </p:cNvPr>
          <p:cNvSpPr>
            <a:spLocks noGrp="1"/>
          </p:cNvSpPr>
          <p:nvPr>
            <p:ph type="body" orient="vert" idx="1"/>
          </p:nvPr>
        </p:nvSpPr>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CCDE26-4B61-9746-BC2F-AECA4C419A1C}"/>
              </a:ext>
            </a:extLst>
          </p:cNvPr>
          <p:cNvSpPr>
            <a:spLocks noGrp="1"/>
          </p:cNvSpPr>
          <p:nvPr>
            <p:ph type="dt" sz="half" idx="10"/>
          </p:nvPr>
        </p:nvSpPr>
        <p:spPr>
          <a:xfrm>
            <a:off x="838200" y="6356350"/>
            <a:ext cx="2743200" cy="365125"/>
          </a:xfrm>
          <a:prstGeom prst="rect">
            <a:avLst/>
          </a:prstGeom>
        </p:spPr>
        <p:txBody>
          <a:bodyPr/>
          <a:lstStyle>
            <a:lvl1pPr>
              <a:defRPr b="0" i="0">
                <a:latin typeface="Lato" panose="020F0502020204030203" pitchFamily="34" charset="77"/>
              </a:defRPr>
            </a:lvl1pPr>
          </a:lstStyle>
          <a:p>
            <a:endParaRPr lang="en-US"/>
          </a:p>
        </p:txBody>
      </p:sp>
      <p:sp>
        <p:nvSpPr>
          <p:cNvPr id="5" name="Footer Placeholder 4">
            <a:extLst>
              <a:ext uri="{FF2B5EF4-FFF2-40B4-BE49-F238E27FC236}">
                <a16:creationId xmlns:a16="http://schemas.microsoft.com/office/drawing/2014/main" id="{033DF6F4-110F-A044-BF1F-59B7DF7FD1BC}"/>
              </a:ext>
            </a:extLst>
          </p:cNvPr>
          <p:cNvSpPr>
            <a:spLocks noGrp="1"/>
          </p:cNvSpPr>
          <p:nvPr>
            <p:ph type="ftr" sz="quarter" idx="11"/>
          </p:nvPr>
        </p:nvSpPr>
        <p:spPr>
          <a:xfrm>
            <a:off x="4038600" y="6192854"/>
            <a:ext cx="4114800" cy="365125"/>
          </a:xfrm>
          <a:prstGeom prst="rect">
            <a:avLst/>
          </a:prstGeom>
        </p:spPr>
        <p:txBody>
          <a:bodyPr/>
          <a:lstStyle>
            <a:lvl1pPr>
              <a:defRPr b="0" i="0">
                <a:latin typeface="Lato" panose="020F0502020204030203" pitchFamily="34" charset="77"/>
              </a:defRPr>
            </a:lvl1pPr>
          </a:lstStyle>
          <a:p>
            <a:endParaRPr lang="en-US"/>
          </a:p>
        </p:txBody>
      </p:sp>
      <p:sp>
        <p:nvSpPr>
          <p:cNvPr id="6" name="Slide Number Placeholder 5">
            <a:extLst>
              <a:ext uri="{FF2B5EF4-FFF2-40B4-BE49-F238E27FC236}">
                <a16:creationId xmlns:a16="http://schemas.microsoft.com/office/drawing/2014/main" id="{268A6E9C-7F99-C64C-A928-2821FCEF0F55}"/>
              </a:ext>
            </a:extLst>
          </p:cNvPr>
          <p:cNvSpPr>
            <a:spLocks noGrp="1"/>
          </p:cNvSpPr>
          <p:nvPr>
            <p:ph type="sldNum" sz="quarter" idx="12"/>
          </p:nvPr>
        </p:nvSpPr>
        <p:spPr>
          <a:xfrm>
            <a:off x="11118574" y="6054587"/>
            <a:ext cx="470452" cy="365125"/>
          </a:xfrm>
          <a:prstGeom prst="rect">
            <a:avLst/>
          </a:prstGeom>
        </p:spPr>
        <p:txBody>
          <a:bodyPr/>
          <a:lstStyle>
            <a:lvl1pPr>
              <a:defRPr b="0" i="0"/>
            </a:lvl1pPr>
          </a:lstStyle>
          <a:p>
            <a:fld id="{7455917C-7678-D942-AACB-85CA4599E398}" type="slidenum">
              <a:rPr lang="en-US" smtClean="0"/>
              <a:pPr/>
              <a:t>‹#›</a:t>
            </a:fld>
            <a:endParaRPr lang="en-US"/>
          </a:p>
        </p:txBody>
      </p:sp>
    </p:spTree>
    <p:extLst>
      <p:ext uri="{BB962C8B-B14F-4D97-AF65-F5344CB8AC3E}">
        <p14:creationId xmlns:p14="http://schemas.microsoft.com/office/powerpoint/2010/main" val="21845744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159C6A-FF26-9E4C-AC76-F04C2E80CA46}"/>
              </a:ext>
            </a:extLst>
          </p:cNvPr>
          <p:cNvSpPr>
            <a:spLocks noGrp="1"/>
          </p:cNvSpPr>
          <p:nvPr>
            <p:ph type="title" orient="vert"/>
          </p:nvPr>
        </p:nvSpPr>
        <p:spPr>
          <a:xfrm>
            <a:off x="8724900" y="365125"/>
            <a:ext cx="2628900" cy="5811838"/>
          </a:xfrm>
          <a:prstGeom prst="rect">
            <a:avLst/>
          </a:prstGeom>
        </p:spPr>
        <p:txBody>
          <a:bodyPr vert="eaVert"/>
          <a:lstStyle>
            <a:lvl1pPr>
              <a:defRPr b="0" i="0">
                <a:latin typeface="Lato" panose="020F0502020204030203" pitchFamily="34" charset="77"/>
              </a:defRPr>
            </a:lvl1pPr>
          </a:lstStyle>
          <a:p>
            <a:r>
              <a:rPr lang="en-US"/>
              <a:t>Click to edit Master title style</a:t>
            </a:r>
          </a:p>
        </p:txBody>
      </p:sp>
      <p:sp>
        <p:nvSpPr>
          <p:cNvPr id="3" name="Vertical Text Placeholder 2">
            <a:extLst>
              <a:ext uri="{FF2B5EF4-FFF2-40B4-BE49-F238E27FC236}">
                <a16:creationId xmlns:a16="http://schemas.microsoft.com/office/drawing/2014/main" id="{A3584888-6CC3-C64E-A972-B56E40858687}"/>
              </a:ext>
            </a:extLst>
          </p:cNvPr>
          <p:cNvSpPr>
            <a:spLocks noGrp="1"/>
          </p:cNvSpPr>
          <p:nvPr>
            <p:ph type="body" orient="vert" idx="1"/>
          </p:nvPr>
        </p:nvSpPr>
        <p:spPr>
          <a:xfrm>
            <a:off x="838200" y="365125"/>
            <a:ext cx="7734300" cy="5811838"/>
          </a:xfrm>
        </p:spPr>
        <p:txBody>
          <a:bodyPr vert="eaVert"/>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E1EB8-A242-064C-BFFD-FA1B2BF07A29}"/>
              </a:ext>
            </a:extLst>
          </p:cNvPr>
          <p:cNvSpPr>
            <a:spLocks noGrp="1"/>
          </p:cNvSpPr>
          <p:nvPr>
            <p:ph type="dt" sz="half" idx="10"/>
          </p:nvPr>
        </p:nvSpPr>
        <p:spPr>
          <a:xfrm>
            <a:off x="838200" y="6356350"/>
            <a:ext cx="2743200" cy="365125"/>
          </a:xfrm>
          <a:prstGeom prst="rect">
            <a:avLst/>
          </a:prstGeom>
        </p:spPr>
        <p:txBody>
          <a:bodyPr/>
          <a:lstStyle>
            <a:lvl1pPr>
              <a:defRPr b="0" i="0">
                <a:latin typeface="Lato" panose="020F0502020204030203" pitchFamily="34" charset="77"/>
              </a:defRPr>
            </a:lvl1pPr>
          </a:lstStyle>
          <a:p>
            <a:endParaRPr lang="en-US"/>
          </a:p>
        </p:txBody>
      </p:sp>
      <p:sp>
        <p:nvSpPr>
          <p:cNvPr id="5" name="Footer Placeholder 4">
            <a:extLst>
              <a:ext uri="{FF2B5EF4-FFF2-40B4-BE49-F238E27FC236}">
                <a16:creationId xmlns:a16="http://schemas.microsoft.com/office/drawing/2014/main" id="{64BD49FB-BB60-094C-90FB-E00EF6F51224}"/>
              </a:ext>
            </a:extLst>
          </p:cNvPr>
          <p:cNvSpPr>
            <a:spLocks noGrp="1"/>
          </p:cNvSpPr>
          <p:nvPr>
            <p:ph type="ftr" sz="quarter" idx="11"/>
          </p:nvPr>
        </p:nvSpPr>
        <p:spPr>
          <a:xfrm>
            <a:off x="4038600" y="6192854"/>
            <a:ext cx="4114800" cy="365125"/>
          </a:xfrm>
          <a:prstGeom prst="rect">
            <a:avLst/>
          </a:prstGeom>
        </p:spPr>
        <p:txBody>
          <a:bodyPr/>
          <a:lstStyle>
            <a:lvl1pPr>
              <a:defRPr b="0" i="0">
                <a:latin typeface="Lato" panose="020F0502020204030203" pitchFamily="34" charset="77"/>
              </a:defRPr>
            </a:lvl1pPr>
          </a:lstStyle>
          <a:p>
            <a:endParaRPr lang="en-US"/>
          </a:p>
        </p:txBody>
      </p:sp>
      <p:sp>
        <p:nvSpPr>
          <p:cNvPr id="6" name="Slide Number Placeholder 5">
            <a:extLst>
              <a:ext uri="{FF2B5EF4-FFF2-40B4-BE49-F238E27FC236}">
                <a16:creationId xmlns:a16="http://schemas.microsoft.com/office/drawing/2014/main" id="{FFDEAB0F-139C-7640-B589-B8E9351106CD}"/>
              </a:ext>
            </a:extLst>
          </p:cNvPr>
          <p:cNvSpPr>
            <a:spLocks noGrp="1"/>
          </p:cNvSpPr>
          <p:nvPr>
            <p:ph type="sldNum" sz="quarter" idx="12"/>
          </p:nvPr>
        </p:nvSpPr>
        <p:spPr>
          <a:xfrm>
            <a:off x="11118574" y="6054587"/>
            <a:ext cx="470452" cy="365125"/>
          </a:xfrm>
          <a:prstGeom prst="rect">
            <a:avLst/>
          </a:prstGeom>
        </p:spPr>
        <p:txBody>
          <a:bodyPr/>
          <a:lstStyle>
            <a:lvl1pPr>
              <a:defRPr b="0" i="0"/>
            </a:lvl1pPr>
          </a:lstStyle>
          <a:p>
            <a:fld id="{7455917C-7678-D942-AACB-85CA4599E398}" type="slidenum">
              <a:rPr lang="en-US" smtClean="0"/>
              <a:pPr/>
              <a:t>‹#›</a:t>
            </a:fld>
            <a:endParaRPr lang="en-US"/>
          </a:p>
        </p:txBody>
      </p:sp>
    </p:spTree>
    <p:extLst>
      <p:ext uri="{BB962C8B-B14F-4D97-AF65-F5344CB8AC3E}">
        <p14:creationId xmlns:p14="http://schemas.microsoft.com/office/powerpoint/2010/main" val="2578653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BCEDD7-23E4-4040-ADDB-64F1285D5DA4}"/>
              </a:ext>
            </a:extLst>
          </p:cNvPr>
          <p:cNvSpPr>
            <a:spLocks noGrp="1"/>
          </p:cNvSpPr>
          <p:nvPr>
            <p:ph idx="1"/>
          </p:nvPr>
        </p:nvSpPr>
        <p:spPr/>
        <p:txBody>
          <a:bodyPr/>
          <a:lstStyle>
            <a:lvl1pPr>
              <a:defRPr sz="2400" b="0" i="0"/>
            </a:lvl1pPr>
            <a:lvl2pPr>
              <a:defRPr sz="2000"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AC0E02A-4A1B-B94A-A03F-3B2D1A3E676F}"/>
              </a:ext>
            </a:extLst>
          </p:cNvPr>
          <p:cNvSpPr>
            <a:spLocks noGrp="1"/>
          </p:cNvSpPr>
          <p:nvPr>
            <p:ph type="sldNum" sz="quarter" idx="12"/>
          </p:nvPr>
        </p:nvSpPr>
        <p:spPr>
          <a:xfrm>
            <a:off x="11016974" y="5994400"/>
            <a:ext cx="470452" cy="365125"/>
          </a:xfrm>
          <a:prstGeom prst="rect">
            <a:avLst/>
          </a:prstGeom>
        </p:spPr>
        <p:txBody>
          <a:bodyPr/>
          <a:lstStyle>
            <a:lvl1pPr>
              <a:defRPr b="0" i="0"/>
            </a:lvl1pPr>
          </a:lstStyle>
          <a:p>
            <a:fld id="{7455917C-7678-D942-AACB-85CA4599E398}" type="slidenum">
              <a:rPr lang="en-US" smtClean="0"/>
              <a:pPr/>
              <a:t>‹#›</a:t>
            </a:fld>
            <a:endParaRPr lang="en-US"/>
          </a:p>
        </p:txBody>
      </p:sp>
      <p:pic>
        <p:nvPicPr>
          <p:cNvPr id="4" name="Picture 3" descr="Shape, rectangle&#10;&#10;Description automatically generated">
            <a:extLst>
              <a:ext uri="{FF2B5EF4-FFF2-40B4-BE49-F238E27FC236}">
                <a16:creationId xmlns:a16="http://schemas.microsoft.com/office/drawing/2014/main" id="{E6093885-DA61-D21E-10FD-5D5E65F60F88}"/>
              </a:ext>
            </a:extLst>
          </p:cNvPr>
          <p:cNvPicPr>
            <a:picLocks noChangeAspect="1"/>
          </p:cNvPicPr>
          <p:nvPr userDrawn="1"/>
        </p:nvPicPr>
        <p:blipFill rotWithShape="1">
          <a:blip r:embed="rId2"/>
          <a:srcRect r="1515"/>
          <a:stretch/>
        </p:blipFill>
        <p:spPr>
          <a:xfrm>
            <a:off x="1" y="-1"/>
            <a:ext cx="12223750" cy="1248937"/>
          </a:xfrm>
          <a:prstGeom prst="rect">
            <a:avLst/>
          </a:prstGeom>
        </p:spPr>
      </p:pic>
    </p:spTree>
    <p:extLst>
      <p:ext uri="{BB962C8B-B14F-4D97-AF65-F5344CB8AC3E}">
        <p14:creationId xmlns:p14="http://schemas.microsoft.com/office/powerpoint/2010/main" val="4103082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FD8E-D6C0-BF42-BE80-CA34A23F45B0}"/>
              </a:ext>
            </a:extLst>
          </p:cNvPr>
          <p:cNvSpPr>
            <a:spLocks noGrp="1"/>
          </p:cNvSpPr>
          <p:nvPr>
            <p:ph type="title"/>
          </p:nvPr>
        </p:nvSpPr>
        <p:spPr>
          <a:xfrm>
            <a:off x="831850" y="1700784"/>
            <a:ext cx="10515600" cy="2523363"/>
          </a:xfrm>
          <a:prstGeom prst="rect">
            <a:avLst/>
          </a:prstGeom>
        </p:spPr>
        <p:txBody>
          <a:bodyPr anchor="b"/>
          <a:lstStyle>
            <a:lvl1pPr>
              <a:defRPr sz="6000" b="0" i="0">
                <a:solidFill>
                  <a:srgbClr val="0E1971"/>
                </a:solidFill>
                <a:latin typeface="Lato" panose="020F0502020204030203" pitchFamily="34" charset="77"/>
              </a:defRPr>
            </a:lvl1pPr>
          </a:lstStyle>
          <a:p>
            <a:r>
              <a:rPr lang="en-US"/>
              <a:t>Click to edit Master title style</a:t>
            </a:r>
          </a:p>
        </p:txBody>
      </p:sp>
      <p:sp>
        <p:nvSpPr>
          <p:cNvPr id="3" name="Text Placeholder 2">
            <a:extLst>
              <a:ext uri="{FF2B5EF4-FFF2-40B4-BE49-F238E27FC236}">
                <a16:creationId xmlns:a16="http://schemas.microsoft.com/office/drawing/2014/main" id="{7FA33039-9614-174D-8943-25EFCE7364D5}"/>
              </a:ext>
            </a:extLst>
          </p:cNvPr>
          <p:cNvSpPr>
            <a:spLocks noGrp="1"/>
          </p:cNvSpPr>
          <p:nvPr>
            <p:ph type="body" idx="1"/>
          </p:nvPr>
        </p:nvSpPr>
        <p:spPr>
          <a:xfrm>
            <a:off x="831850" y="4251135"/>
            <a:ext cx="10515600" cy="970089"/>
          </a:xfrm>
        </p:spPr>
        <p:txBody>
          <a:bodyPr/>
          <a:lstStyle>
            <a:lvl1pPr marL="0" indent="0">
              <a:buNone/>
              <a:defRPr sz="2400" b="0" i="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2B4F9D6C-6146-2F49-9F48-C78158DB3DBE}"/>
              </a:ext>
            </a:extLst>
          </p:cNvPr>
          <p:cNvSpPr>
            <a:spLocks noGrp="1"/>
          </p:cNvSpPr>
          <p:nvPr>
            <p:ph type="sldNum" sz="quarter" idx="12"/>
          </p:nvPr>
        </p:nvSpPr>
        <p:spPr>
          <a:xfrm>
            <a:off x="11118574" y="6054587"/>
            <a:ext cx="470452" cy="365125"/>
          </a:xfrm>
          <a:prstGeom prst="rect">
            <a:avLst/>
          </a:prstGeom>
        </p:spPr>
        <p:txBody>
          <a:bodyPr/>
          <a:lstStyle>
            <a:lvl1pPr>
              <a:defRPr b="0" i="0"/>
            </a:lvl1pPr>
          </a:lstStyle>
          <a:p>
            <a:fld id="{7455917C-7678-D942-AACB-85CA4599E398}" type="slidenum">
              <a:rPr lang="en-US" smtClean="0"/>
              <a:pPr/>
              <a:t>‹#›</a:t>
            </a:fld>
            <a:endParaRPr lang="en-US"/>
          </a:p>
        </p:txBody>
      </p:sp>
    </p:spTree>
    <p:extLst>
      <p:ext uri="{BB962C8B-B14F-4D97-AF65-F5344CB8AC3E}">
        <p14:creationId xmlns:p14="http://schemas.microsoft.com/office/powerpoint/2010/main" val="3149798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F8340F-8B01-324E-B291-53C1C04C0911}"/>
              </a:ext>
            </a:extLst>
          </p:cNvPr>
          <p:cNvSpPr>
            <a:spLocks noGrp="1"/>
          </p:cNvSpPr>
          <p:nvPr>
            <p:ph sz="half" idx="1"/>
          </p:nvPr>
        </p:nvSpPr>
        <p:spPr>
          <a:xfrm>
            <a:off x="838200" y="1703249"/>
            <a:ext cx="5181600" cy="3581983"/>
          </a:xfrm>
        </p:spPr>
        <p:txBody>
          <a:bodyPr/>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4A4B7E-6579-A94D-A8EC-2BD66C230BC9}"/>
              </a:ext>
            </a:extLst>
          </p:cNvPr>
          <p:cNvSpPr>
            <a:spLocks noGrp="1"/>
          </p:cNvSpPr>
          <p:nvPr>
            <p:ph sz="half" idx="2"/>
          </p:nvPr>
        </p:nvSpPr>
        <p:spPr>
          <a:xfrm>
            <a:off x="6172200" y="1703249"/>
            <a:ext cx="5181600" cy="3581983"/>
          </a:xfrm>
        </p:spPr>
        <p:txBody>
          <a:bodyPr/>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4A04D61B-9BAC-9249-957E-A138495B5BC8}"/>
              </a:ext>
            </a:extLst>
          </p:cNvPr>
          <p:cNvSpPr>
            <a:spLocks noGrp="1"/>
          </p:cNvSpPr>
          <p:nvPr>
            <p:ph type="sldNum" sz="quarter" idx="12"/>
          </p:nvPr>
        </p:nvSpPr>
        <p:spPr>
          <a:xfrm>
            <a:off x="11118574" y="6054587"/>
            <a:ext cx="470452" cy="365125"/>
          </a:xfrm>
          <a:prstGeom prst="rect">
            <a:avLst/>
          </a:prstGeom>
        </p:spPr>
        <p:txBody>
          <a:bodyPr/>
          <a:lstStyle>
            <a:lvl1pPr>
              <a:defRPr b="0" i="0"/>
            </a:lvl1pPr>
          </a:lstStyle>
          <a:p>
            <a:fld id="{7455917C-7678-D942-AACB-85CA4599E398}" type="slidenum">
              <a:rPr lang="en-US" smtClean="0"/>
              <a:pPr/>
              <a:t>‹#›</a:t>
            </a:fld>
            <a:endParaRPr lang="en-US"/>
          </a:p>
        </p:txBody>
      </p:sp>
    </p:spTree>
    <p:extLst>
      <p:ext uri="{BB962C8B-B14F-4D97-AF65-F5344CB8AC3E}">
        <p14:creationId xmlns:p14="http://schemas.microsoft.com/office/powerpoint/2010/main" val="4092537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3E2886-47B9-2C4B-88CE-BD13FB7CF824}"/>
              </a:ext>
            </a:extLst>
          </p:cNvPr>
          <p:cNvSpPr>
            <a:spLocks noGrp="1"/>
          </p:cNvSpPr>
          <p:nvPr>
            <p:ph type="body" idx="1"/>
          </p:nvPr>
        </p:nvSpPr>
        <p:spPr>
          <a:xfrm>
            <a:off x="839788" y="1681163"/>
            <a:ext cx="5157787"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F5DC85-EF05-0A4B-BE12-817C211EAF80}"/>
              </a:ext>
            </a:extLst>
          </p:cNvPr>
          <p:cNvSpPr>
            <a:spLocks noGrp="1"/>
          </p:cNvSpPr>
          <p:nvPr>
            <p:ph sz="half" idx="2"/>
          </p:nvPr>
        </p:nvSpPr>
        <p:spPr>
          <a:xfrm>
            <a:off x="839788" y="2505075"/>
            <a:ext cx="5157787" cy="3684588"/>
          </a:xfrm>
        </p:spPr>
        <p:txBody>
          <a:bodyPr/>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E70DF1-50FA-C349-8CAA-4BECAC8508EB}"/>
              </a:ext>
            </a:extLst>
          </p:cNvPr>
          <p:cNvSpPr>
            <a:spLocks noGrp="1"/>
          </p:cNvSpPr>
          <p:nvPr>
            <p:ph type="body" sz="quarter" idx="3"/>
          </p:nvPr>
        </p:nvSpPr>
        <p:spPr>
          <a:xfrm>
            <a:off x="6172200" y="1681163"/>
            <a:ext cx="5183188"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B333BF-BCE3-DB45-9B79-D45CC4CEF69A}"/>
              </a:ext>
            </a:extLst>
          </p:cNvPr>
          <p:cNvSpPr>
            <a:spLocks noGrp="1"/>
          </p:cNvSpPr>
          <p:nvPr>
            <p:ph sz="quarter" idx="4"/>
          </p:nvPr>
        </p:nvSpPr>
        <p:spPr>
          <a:xfrm>
            <a:off x="6172200" y="2505075"/>
            <a:ext cx="5183188" cy="3684588"/>
          </a:xfrm>
        </p:spPr>
        <p:txBody>
          <a:bodyPr/>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03C25B10-D273-184C-9C84-902E6D63F29A}"/>
              </a:ext>
            </a:extLst>
          </p:cNvPr>
          <p:cNvSpPr>
            <a:spLocks noGrp="1"/>
          </p:cNvSpPr>
          <p:nvPr>
            <p:ph type="sldNum" sz="quarter" idx="12"/>
          </p:nvPr>
        </p:nvSpPr>
        <p:spPr>
          <a:xfrm>
            <a:off x="11118574" y="6054587"/>
            <a:ext cx="470452" cy="365125"/>
          </a:xfrm>
          <a:prstGeom prst="rect">
            <a:avLst/>
          </a:prstGeom>
        </p:spPr>
        <p:txBody>
          <a:bodyPr/>
          <a:lstStyle>
            <a:lvl1pPr>
              <a:defRPr b="0" i="0"/>
            </a:lvl1pPr>
          </a:lstStyle>
          <a:p>
            <a:fld id="{7455917C-7678-D942-AACB-85CA4599E398}" type="slidenum">
              <a:rPr lang="en-US" smtClean="0"/>
              <a:pPr/>
              <a:t>‹#›</a:t>
            </a:fld>
            <a:endParaRPr lang="en-US"/>
          </a:p>
        </p:txBody>
      </p:sp>
    </p:spTree>
    <p:extLst>
      <p:ext uri="{BB962C8B-B14F-4D97-AF65-F5344CB8AC3E}">
        <p14:creationId xmlns:p14="http://schemas.microsoft.com/office/powerpoint/2010/main" val="143564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A group of people in a room&#10;&#10;Description automatically generated with medium confidence">
            <a:extLst>
              <a:ext uri="{FF2B5EF4-FFF2-40B4-BE49-F238E27FC236}">
                <a16:creationId xmlns:a16="http://schemas.microsoft.com/office/drawing/2014/main" id="{97759535-6813-2444-B290-F92A93EC9E1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6A45AC4-418E-F04F-9D8C-EAA6E39C7123}"/>
              </a:ext>
            </a:extLst>
          </p:cNvPr>
          <p:cNvSpPr>
            <a:spLocks noGrp="1"/>
          </p:cNvSpPr>
          <p:nvPr>
            <p:ph type="title"/>
          </p:nvPr>
        </p:nvSpPr>
        <p:spPr>
          <a:xfrm>
            <a:off x="838200" y="2794824"/>
            <a:ext cx="10515600" cy="975001"/>
          </a:xfrm>
          <a:prstGeom prst="rect">
            <a:avLst/>
          </a:prstGeom>
        </p:spPr>
        <p:txBody>
          <a:bodyPr>
            <a:normAutofit/>
          </a:bodyPr>
          <a:lstStyle>
            <a:lvl1pPr algn="ctr">
              <a:defRPr sz="4400" b="0" i="0">
                <a:solidFill>
                  <a:schemeClr val="bg1"/>
                </a:solidFill>
                <a:latin typeface="Lato" panose="020F0502020204030203" pitchFamily="34" charset="77"/>
              </a:defRPr>
            </a:lvl1pPr>
          </a:lstStyle>
          <a:p>
            <a:r>
              <a:rPr lang="en-US"/>
              <a:t>Click to edit Master title style</a:t>
            </a:r>
          </a:p>
        </p:txBody>
      </p:sp>
      <p:sp>
        <p:nvSpPr>
          <p:cNvPr id="8" name="Footer Placeholder 1">
            <a:extLst>
              <a:ext uri="{FF2B5EF4-FFF2-40B4-BE49-F238E27FC236}">
                <a16:creationId xmlns:a16="http://schemas.microsoft.com/office/drawing/2014/main" id="{831B4EDD-7A1B-0249-BD02-2893C8233CC3}"/>
              </a:ext>
            </a:extLst>
          </p:cNvPr>
          <p:cNvSpPr>
            <a:spLocks noGrp="1"/>
          </p:cNvSpPr>
          <p:nvPr>
            <p:ph type="ftr" sz="quarter" idx="4294967295"/>
          </p:nvPr>
        </p:nvSpPr>
        <p:spPr>
          <a:xfrm>
            <a:off x="4238244" y="6074606"/>
            <a:ext cx="3715512" cy="280474"/>
          </a:xfrm>
          <a:prstGeom prst="rect">
            <a:avLst/>
          </a:prstGeom>
        </p:spPr>
        <p:txBody>
          <a:bodyPr/>
          <a:lstStyle/>
          <a:p>
            <a:endParaRPr lang="en-US" sz="1400">
              <a:solidFill>
                <a:schemeClr val="accent5">
                  <a:lumMod val="20000"/>
                  <a:lumOff val="80000"/>
                </a:schemeClr>
              </a:solidFill>
            </a:endParaRPr>
          </a:p>
        </p:txBody>
      </p:sp>
    </p:spTree>
    <p:extLst>
      <p:ext uri="{BB962C8B-B14F-4D97-AF65-F5344CB8AC3E}">
        <p14:creationId xmlns:p14="http://schemas.microsoft.com/office/powerpoint/2010/main" val="2253896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DC2311E-A857-474C-9C3D-AE810DA4D4B0}"/>
              </a:ext>
            </a:extLst>
          </p:cNvPr>
          <p:cNvSpPr/>
          <p:nvPr userDrawn="1"/>
        </p:nvSpPr>
        <p:spPr>
          <a:xfrm>
            <a:off x="0" y="1306286"/>
            <a:ext cx="12192000" cy="5551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3371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EC15D-440E-DD47-B880-192A0485E4B2}"/>
              </a:ext>
            </a:extLst>
          </p:cNvPr>
          <p:cNvSpPr>
            <a:spLocks noGrp="1"/>
          </p:cNvSpPr>
          <p:nvPr>
            <p:ph type="title"/>
          </p:nvPr>
        </p:nvSpPr>
        <p:spPr>
          <a:xfrm>
            <a:off x="839788" y="457200"/>
            <a:ext cx="3932237" cy="1600200"/>
          </a:xfrm>
          <a:prstGeom prst="rect">
            <a:avLst/>
          </a:prstGeom>
        </p:spPr>
        <p:txBody>
          <a:bodyPr anchor="b"/>
          <a:lstStyle>
            <a:lvl1pPr>
              <a:defRPr sz="3200" b="0" i="0">
                <a:latin typeface="Lato" panose="020F0502020204030203" pitchFamily="34"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CC85985D-836D-4344-8B0C-1416BAAE4BA2}"/>
              </a:ext>
            </a:extLst>
          </p:cNvPr>
          <p:cNvSpPr>
            <a:spLocks noGrp="1"/>
          </p:cNvSpPr>
          <p:nvPr>
            <p:ph idx="1"/>
          </p:nvPr>
        </p:nvSpPr>
        <p:spPr>
          <a:xfrm>
            <a:off x="5183188" y="987425"/>
            <a:ext cx="6172200" cy="4873625"/>
          </a:xfrm>
        </p:spPr>
        <p:txBody>
          <a:bodyPr/>
          <a:lstStyle>
            <a:lvl1pPr>
              <a:defRPr sz="3200" b="0" i="0"/>
            </a:lvl1pPr>
            <a:lvl2pPr>
              <a:defRPr sz="2800" b="0" i="0"/>
            </a:lvl2pPr>
            <a:lvl3pPr>
              <a:defRPr sz="2400" b="0" i="0"/>
            </a:lvl3pPr>
            <a:lvl4pPr>
              <a:defRPr sz="2000" b="0" i="0"/>
            </a:lvl4pPr>
            <a:lvl5pPr>
              <a:defRPr sz="2000" b="0" i="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8C4401-294D-1444-980D-C74C0AF69050}"/>
              </a:ext>
            </a:extLst>
          </p:cNvPr>
          <p:cNvSpPr>
            <a:spLocks noGrp="1"/>
          </p:cNvSpPr>
          <p:nvPr>
            <p:ph type="body" sz="half" idx="2"/>
          </p:nvPr>
        </p:nvSpPr>
        <p:spPr>
          <a:xfrm>
            <a:off x="839788" y="2057400"/>
            <a:ext cx="3932237" cy="3811588"/>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9874EE-D9FC-A34A-AE02-B267BDA3BA0A}"/>
              </a:ext>
            </a:extLst>
          </p:cNvPr>
          <p:cNvSpPr>
            <a:spLocks noGrp="1"/>
          </p:cNvSpPr>
          <p:nvPr>
            <p:ph type="dt" sz="half" idx="10"/>
          </p:nvPr>
        </p:nvSpPr>
        <p:spPr>
          <a:xfrm>
            <a:off x="838200" y="6356350"/>
            <a:ext cx="2743200" cy="365125"/>
          </a:xfrm>
          <a:prstGeom prst="rect">
            <a:avLst/>
          </a:prstGeom>
        </p:spPr>
        <p:txBody>
          <a:bodyPr/>
          <a:lstStyle>
            <a:lvl1pPr>
              <a:defRPr b="0" i="0">
                <a:latin typeface="Lato" panose="020F0502020204030203" pitchFamily="34" charset="77"/>
              </a:defRPr>
            </a:lvl1pPr>
          </a:lstStyle>
          <a:p>
            <a:endParaRPr lang="en-US"/>
          </a:p>
        </p:txBody>
      </p:sp>
      <p:sp>
        <p:nvSpPr>
          <p:cNvPr id="6" name="Footer Placeholder 5">
            <a:extLst>
              <a:ext uri="{FF2B5EF4-FFF2-40B4-BE49-F238E27FC236}">
                <a16:creationId xmlns:a16="http://schemas.microsoft.com/office/drawing/2014/main" id="{800EE163-5108-0043-92DF-7F9B130B3FF2}"/>
              </a:ext>
            </a:extLst>
          </p:cNvPr>
          <p:cNvSpPr>
            <a:spLocks noGrp="1"/>
          </p:cNvSpPr>
          <p:nvPr>
            <p:ph type="ftr" sz="quarter" idx="11"/>
          </p:nvPr>
        </p:nvSpPr>
        <p:spPr>
          <a:xfrm>
            <a:off x="4038600" y="6192854"/>
            <a:ext cx="4114800" cy="365125"/>
          </a:xfrm>
          <a:prstGeom prst="rect">
            <a:avLst/>
          </a:prstGeom>
        </p:spPr>
        <p:txBody>
          <a:bodyPr/>
          <a:lstStyle>
            <a:lvl1pPr>
              <a:defRPr b="0" i="0">
                <a:latin typeface="Lato" panose="020F0502020204030203" pitchFamily="34" charset="77"/>
              </a:defRPr>
            </a:lvl1pPr>
          </a:lstStyle>
          <a:p>
            <a:endParaRPr lang="en-US"/>
          </a:p>
        </p:txBody>
      </p:sp>
      <p:sp>
        <p:nvSpPr>
          <p:cNvPr id="7" name="Slide Number Placeholder 6">
            <a:extLst>
              <a:ext uri="{FF2B5EF4-FFF2-40B4-BE49-F238E27FC236}">
                <a16:creationId xmlns:a16="http://schemas.microsoft.com/office/drawing/2014/main" id="{1E2B4B6C-FDB9-B942-B7EC-7FC924A77608}"/>
              </a:ext>
            </a:extLst>
          </p:cNvPr>
          <p:cNvSpPr>
            <a:spLocks noGrp="1"/>
          </p:cNvSpPr>
          <p:nvPr>
            <p:ph type="sldNum" sz="quarter" idx="12"/>
          </p:nvPr>
        </p:nvSpPr>
        <p:spPr>
          <a:xfrm>
            <a:off x="11118574" y="6054587"/>
            <a:ext cx="470452" cy="365125"/>
          </a:xfrm>
          <a:prstGeom prst="rect">
            <a:avLst/>
          </a:prstGeom>
        </p:spPr>
        <p:txBody>
          <a:bodyPr/>
          <a:lstStyle>
            <a:lvl1pPr>
              <a:defRPr b="0" i="0"/>
            </a:lvl1pPr>
          </a:lstStyle>
          <a:p>
            <a:fld id="{7455917C-7678-D942-AACB-85CA4599E398}" type="slidenum">
              <a:rPr lang="en-US" smtClean="0"/>
              <a:pPr/>
              <a:t>‹#›</a:t>
            </a:fld>
            <a:endParaRPr lang="en-US"/>
          </a:p>
        </p:txBody>
      </p:sp>
    </p:spTree>
    <p:extLst>
      <p:ext uri="{BB962C8B-B14F-4D97-AF65-F5344CB8AC3E}">
        <p14:creationId xmlns:p14="http://schemas.microsoft.com/office/powerpoint/2010/main" val="4203358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8.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BAAF68-7A09-9C4A-96A0-8A933263D34B}"/>
              </a:ext>
            </a:extLst>
          </p:cNvPr>
          <p:cNvSpPr>
            <a:spLocks noGrp="1"/>
          </p:cNvSpPr>
          <p:nvPr>
            <p:ph type="body" idx="1"/>
          </p:nvPr>
        </p:nvSpPr>
        <p:spPr>
          <a:xfrm>
            <a:off x="725557" y="1594819"/>
            <a:ext cx="10515600" cy="36683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EB060080-10FE-DA44-95A0-6C8576F6A83B}"/>
              </a:ext>
            </a:extLst>
          </p:cNvPr>
          <p:cNvSpPr txBox="1">
            <a:spLocks/>
          </p:cNvSpPr>
          <p:nvPr userDrawn="1"/>
        </p:nvSpPr>
        <p:spPr>
          <a:xfrm>
            <a:off x="1081626" y="6192854"/>
            <a:ext cx="184719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0" i="0">
              <a:latin typeface="Lato" panose="020F0502020204030203" pitchFamily="34" charset="77"/>
            </a:endParaRPr>
          </a:p>
        </p:txBody>
      </p:sp>
      <p:pic>
        <p:nvPicPr>
          <p:cNvPr id="10" name="Picture 9">
            <a:extLst>
              <a:ext uri="{FF2B5EF4-FFF2-40B4-BE49-F238E27FC236}">
                <a16:creationId xmlns:a16="http://schemas.microsoft.com/office/drawing/2014/main" id="{62551348-40EA-864A-AB57-D6F18108C620}"/>
              </a:ext>
            </a:extLst>
          </p:cNvPr>
          <p:cNvPicPr>
            <a:picLocks noChangeAspect="1"/>
          </p:cNvPicPr>
          <p:nvPr userDrawn="1"/>
        </p:nvPicPr>
        <p:blipFill>
          <a:blip r:embed="rId14" cstate="email">
            <a:alphaModFix/>
            <a:extLst>
              <a:ext uri="{28A0092B-C50C-407E-A947-70E740481C1C}">
                <a14:useLocalDpi xmlns:a14="http://schemas.microsoft.com/office/drawing/2010/main"/>
              </a:ext>
            </a:extLst>
          </a:blip>
          <a:stretch>
            <a:fillRect/>
          </a:stretch>
        </p:blipFill>
        <p:spPr>
          <a:xfrm>
            <a:off x="819569" y="6028267"/>
            <a:ext cx="9781854" cy="578578"/>
          </a:xfrm>
          <a:prstGeom prst="rect">
            <a:avLst/>
          </a:prstGeom>
        </p:spPr>
      </p:pic>
      <p:pic>
        <p:nvPicPr>
          <p:cNvPr id="18" name="Picture 17" descr="Logo&#10;&#10;Description automatically generated">
            <a:extLst>
              <a:ext uri="{FF2B5EF4-FFF2-40B4-BE49-F238E27FC236}">
                <a16:creationId xmlns:a16="http://schemas.microsoft.com/office/drawing/2014/main" id="{67E9114C-E531-9A4F-8E55-65DA1AC87CF3}"/>
              </a:ext>
            </a:extLst>
          </p:cNvPr>
          <p:cNvPicPr>
            <a:picLocks noChangeAspect="1"/>
          </p:cNvPicPr>
          <p:nvPr userDrawn="1"/>
        </p:nvPicPr>
        <p:blipFill>
          <a:blip r:embed="rId15" cstate="email">
            <a:alphaModFix/>
            <a:extLst>
              <a:ext uri="{28A0092B-C50C-407E-A947-70E740481C1C}">
                <a14:useLocalDpi xmlns:a14="http://schemas.microsoft.com/office/drawing/2010/main"/>
              </a:ext>
            </a:extLst>
          </a:blip>
          <a:stretch>
            <a:fillRect/>
          </a:stretch>
        </p:blipFill>
        <p:spPr>
          <a:xfrm>
            <a:off x="254500" y="5870488"/>
            <a:ext cx="783692" cy="895074"/>
          </a:xfrm>
          <a:prstGeom prst="rect">
            <a:avLst/>
          </a:prstGeom>
        </p:spPr>
      </p:pic>
      <p:sp>
        <p:nvSpPr>
          <p:cNvPr id="20" name="Slide Number Placeholder 5">
            <a:extLst>
              <a:ext uri="{FF2B5EF4-FFF2-40B4-BE49-F238E27FC236}">
                <a16:creationId xmlns:a16="http://schemas.microsoft.com/office/drawing/2014/main" id="{4B4DD7E7-B09E-FF4B-9C4D-B7E304E123B4}"/>
              </a:ext>
            </a:extLst>
          </p:cNvPr>
          <p:cNvSpPr>
            <a:spLocks noGrp="1"/>
          </p:cNvSpPr>
          <p:nvPr>
            <p:ph type="sldNum" sz="quarter" idx="4"/>
          </p:nvPr>
        </p:nvSpPr>
        <p:spPr>
          <a:xfrm>
            <a:off x="9980188" y="6396481"/>
            <a:ext cx="470452" cy="365760"/>
          </a:xfrm>
          <a:prstGeom prst="rect">
            <a:avLst/>
          </a:prstGeom>
        </p:spPr>
        <p:txBody>
          <a:bodyPr vert="horz" lIns="91440" tIns="45720" rIns="91440" bIns="45720" rtlCol="0" anchor="ctr"/>
          <a:lstStyle>
            <a:lvl1pPr algn="l">
              <a:defRPr sz="1400" b="0" i="0">
                <a:solidFill>
                  <a:srgbClr val="0E1870">
                    <a:alpha val="50000"/>
                  </a:srgbClr>
                </a:solidFill>
                <a:latin typeface="Lato" panose="020F0502020204030203" pitchFamily="34" charset="77"/>
                <a:cs typeface="Arial" panose="020B0604020202020204" pitchFamily="34" charset="0"/>
              </a:defRPr>
            </a:lvl1pPr>
          </a:lstStyle>
          <a:p>
            <a:fld id="{7455917C-7678-D942-AACB-85CA4599E398}" type="slidenum">
              <a:rPr lang="en-US" smtClean="0"/>
              <a:pPr/>
              <a:t>‹#›</a:t>
            </a:fld>
            <a:endParaRPr lang="en-US"/>
          </a:p>
        </p:txBody>
      </p:sp>
      <p:sp>
        <p:nvSpPr>
          <p:cNvPr id="2" name="TextBox 1">
            <a:extLst>
              <a:ext uri="{FF2B5EF4-FFF2-40B4-BE49-F238E27FC236}">
                <a16:creationId xmlns:a16="http://schemas.microsoft.com/office/drawing/2014/main" id="{220ACA05-F985-D6E5-07AD-DF31C804A1D5}"/>
              </a:ext>
            </a:extLst>
          </p:cNvPr>
          <p:cNvSpPr txBox="1"/>
          <p:nvPr userDrawn="1"/>
        </p:nvSpPr>
        <p:spPr>
          <a:xfrm>
            <a:off x="983487" y="6346589"/>
            <a:ext cx="4977045" cy="246221"/>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1000">
                <a:solidFill>
                  <a:srgbClr val="243695"/>
                </a:solidFill>
                <a:latin typeface="Lato" panose="020F0502020204030203" pitchFamily="34" charset="77"/>
              </a:rPr>
              <a:t>bethesda</a:t>
            </a:r>
            <a:r>
              <a:rPr kumimoji="0" lang="en-US" sz="1000" b="0" i="0" u="none" strike="noStrike" kern="1200" cap="none" spc="0" normalizeH="0" baseline="0" noProof="0">
                <a:ln>
                  <a:noFill/>
                </a:ln>
                <a:solidFill>
                  <a:srgbClr val="243695"/>
                </a:solidFill>
                <a:effectLst/>
                <a:uLnTx/>
                <a:uFillTx/>
                <a:latin typeface="Lato" panose="020F0502020204030203" pitchFamily="34" charset="77"/>
                <a:ea typeface="MS PGothic" panose="020B0600070205080204" pitchFamily="34" charset="-128"/>
                <a:cs typeface="Arial" panose="020B0604020202020204" pitchFamily="34" charset="0"/>
              </a:rPr>
              <a:t>.afceachapters.org</a:t>
            </a:r>
          </a:p>
        </p:txBody>
      </p:sp>
      <p:sp>
        <p:nvSpPr>
          <p:cNvPr id="4" name="Footer Placeholder 1">
            <a:extLst>
              <a:ext uri="{FF2B5EF4-FFF2-40B4-BE49-F238E27FC236}">
                <a16:creationId xmlns:a16="http://schemas.microsoft.com/office/drawing/2014/main" id="{06D12F55-2938-D368-38CE-064AA7586F4A}"/>
              </a:ext>
            </a:extLst>
          </p:cNvPr>
          <p:cNvSpPr txBox="1">
            <a:spLocks/>
          </p:cNvSpPr>
          <p:nvPr userDrawn="1"/>
        </p:nvSpPr>
        <p:spPr>
          <a:xfrm>
            <a:off x="983671" y="6031358"/>
            <a:ext cx="5885215" cy="3152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solidFill>
                  <a:srgbClr val="243695"/>
                </a:solidFill>
                <a:latin typeface="Lato" panose="020F0502020204030203" pitchFamily="34" charset="77"/>
              </a:rPr>
              <a:t>HITS Case Study Competition</a:t>
            </a:r>
          </a:p>
        </p:txBody>
      </p:sp>
      <p:pic>
        <p:nvPicPr>
          <p:cNvPr id="5" name="Picture 4">
            <a:extLst>
              <a:ext uri="{FF2B5EF4-FFF2-40B4-BE49-F238E27FC236}">
                <a16:creationId xmlns:a16="http://schemas.microsoft.com/office/drawing/2014/main" id="{4DD97D6A-20A8-2DCA-053B-9CE6AFBF4775}"/>
              </a:ext>
            </a:extLst>
          </p:cNvPr>
          <p:cNvPicPr>
            <a:picLocks noChangeAspect="1"/>
          </p:cNvPicPr>
          <p:nvPr userDrawn="1"/>
        </p:nvPicPr>
        <p:blipFill>
          <a:blip r:embed="rId16"/>
          <a:srcRect/>
          <a:stretch/>
        </p:blipFill>
        <p:spPr>
          <a:xfrm>
            <a:off x="-9104" y="0"/>
            <a:ext cx="12201104" cy="1233905"/>
          </a:xfrm>
          <a:prstGeom prst="rect">
            <a:avLst/>
          </a:prstGeom>
        </p:spPr>
      </p:pic>
    </p:spTree>
    <p:extLst>
      <p:ext uri="{BB962C8B-B14F-4D97-AF65-F5344CB8AC3E}">
        <p14:creationId xmlns:p14="http://schemas.microsoft.com/office/powerpoint/2010/main" val="1252752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dt="0"/>
  <p:txStyles>
    <p:titleStyle>
      <a:lvl1pPr algn="l" defTabSz="914400" rtl="0" eaLnBrk="1" latinLnBrk="0" hangingPunct="1">
        <a:lnSpc>
          <a:spcPct val="90000"/>
        </a:lnSpc>
        <a:spcBef>
          <a:spcPct val="0"/>
        </a:spcBef>
        <a:buNone/>
        <a:defRPr sz="3600" b="1" kern="1200">
          <a:solidFill>
            <a:srgbClr val="314C63"/>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lumMod val="75000"/>
              <a:lumOff val="25000"/>
            </a:schemeClr>
          </a:solidFill>
          <a:latin typeface="Lato" panose="020F0502020204030203" pitchFamily="34" charset="77"/>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lumMod val="75000"/>
              <a:lumOff val="25000"/>
            </a:schemeClr>
          </a:solidFill>
          <a:latin typeface="Lato" panose="020F0502020204030203" pitchFamily="34" charset="77"/>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75000"/>
              <a:lumOff val="25000"/>
            </a:schemeClr>
          </a:solidFill>
          <a:latin typeface="Lato" panose="020F0502020204030203" pitchFamily="34" charset="77"/>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75000"/>
              <a:lumOff val="25000"/>
            </a:schemeClr>
          </a:solidFill>
          <a:latin typeface="Lato" panose="020F0502020204030203" pitchFamily="34" charset="77"/>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75000"/>
              <a:lumOff val="25000"/>
            </a:schemeClr>
          </a:solidFill>
          <a:latin typeface="Lato" panose="020F0502020204030203" pitchFamily="34"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EB060080-10FE-DA44-95A0-6C8576F6A83B}"/>
              </a:ext>
            </a:extLst>
          </p:cNvPr>
          <p:cNvSpPr txBox="1">
            <a:spLocks/>
          </p:cNvSpPr>
          <p:nvPr userDrawn="1"/>
        </p:nvSpPr>
        <p:spPr>
          <a:xfrm>
            <a:off x="1081626" y="6192854"/>
            <a:ext cx="184719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0" i="0">
              <a:latin typeface="Lato" panose="020F0502020204030203" pitchFamily="34" charset="77"/>
            </a:endParaRPr>
          </a:p>
        </p:txBody>
      </p:sp>
      <p:pic>
        <p:nvPicPr>
          <p:cNvPr id="14" name="Picture 13">
            <a:extLst>
              <a:ext uri="{FF2B5EF4-FFF2-40B4-BE49-F238E27FC236}">
                <a16:creationId xmlns:a16="http://schemas.microsoft.com/office/drawing/2014/main" id="{DDDC6790-C82F-BF48-8CB2-5ED005B82E4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49013"/>
          <a:stretch/>
        </p:blipFill>
        <p:spPr>
          <a:xfrm>
            <a:off x="0" y="0"/>
            <a:ext cx="6192238" cy="1223022"/>
          </a:xfrm>
          <a:prstGeom prst="rect">
            <a:avLst/>
          </a:prstGeom>
        </p:spPr>
      </p:pic>
    </p:spTree>
    <p:extLst>
      <p:ext uri="{BB962C8B-B14F-4D97-AF65-F5344CB8AC3E}">
        <p14:creationId xmlns:p14="http://schemas.microsoft.com/office/powerpoint/2010/main" val="3807063451"/>
      </p:ext>
    </p:extLst>
  </p:cSld>
  <p:clrMap bg1="lt1" tx1="dk1" bg2="lt2" tx2="dk2" accent1="accent1" accent2="accent2" accent3="accent3" accent4="accent4" accent5="accent5" accent6="accent6" hlink="hlink" folHlink="folHlink"/>
  <p:sldLayoutIdLst>
    <p:sldLayoutId id="2147483668" r:id="rId1"/>
  </p:sldLayoutIdLst>
  <p:hf hdr="0" dt="0"/>
  <p:txStyles>
    <p:titleStyle>
      <a:lvl1pPr algn="l" defTabSz="914400" rtl="0" eaLnBrk="1" latinLnBrk="0" hangingPunct="1">
        <a:lnSpc>
          <a:spcPct val="90000"/>
        </a:lnSpc>
        <a:spcBef>
          <a:spcPct val="0"/>
        </a:spcBef>
        <a:buNone/>
        <a:defRPr sz="3600" b="1" kern="1200">
          <a:solidFill>
            <a:srgbClr val="314C63"/>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lumMod val="75000"/>
              <a:lumOff val="25000"/>
            </a:schemeClr>
          </a:solidFill>
          <a:latin typeface="Lato" panose="020F0502020204030203" pitchFamily="34" charset="77"/>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lumMod val="75000"/>
              <a:lumOff val="25000"/>
            </a:schemeClr>
          </a:solidFill>
          <a:latin typeface="Lato" panose="020F0502020204030203" pitchFamily="34" charset="77"/>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75000"/>
              <a:lumOff val="25000"/>
            </a:schemeClr>
          </a:solidFill>
          <a:latin typeface="Lato" panose="020F0502020204030203" pitchFamily="34" charset="77"/>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75000"/>
              <a:lumOff val="25000"/>
            </a:schemeClr>
          </a:solidFill>
          <a:latin typeface="Lato" panose="020F0502020204030203" pitchFamily="34" charset="77"/>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75000"/>
              <a:lumOff val="25000"/>
            </a:schemeClr>
          </a:solidFill>
          <a:latin typeface="Lato" panose="020F0502020204030203" pitchFamily="34"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BAAF68-7A09-9C4A-96A0-8A933263D34B}"/>
              </a:ext>
            </a:extLst>
          </p:cNvPr>
          <p:cNvSpPr>
            <a:spLocks noGrp="1"/>
          </p:cNvSpPr>
          <p:nvPr>
            <p:ph type="body" idx="1"/>
          </p:nvPr>
        </p:nvSpPr>
        <p:spPr>
          <a:xfrm>
            <a:off x="725557" y="1594819"/>
            <a:ext cx="10515600" cy="36683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EB060080-10FE-DA44-95A0-6C8576F6A83B}"/>
              </a:ext>
            </a:extLst>
          </p:cNvPr>
          <p:cNvSpPr txBox="1">
            <a:spLocks/>
          </p:cNvSpPr>
          <p:nvPr userDrawn="1"/>
        </p:nvSpPr>
        <p:spPr>
          <a:xfrm>
            <a:off x="1081626" y="6192854"/>
            <a:ext cx="184719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0" i="0">
              <a:latin typeface="Lato" panose="020F0502020204030203" pitchFamily="34" charset="77"/>
            </a:endParaRPr>
          </a:p>
        </p:txBody>
      </p:sp>
      <p:pic>
        <p:nvPicPr>
          <p:cNvPr id="10" name="Picture 9">
            <a:extLst>
              <a:ext uri="{FF2B5EF4-FFF2-40B4-BE49-F238E27FC236}">
                <a16:creationId xmlns:a16="http://schemas.microsoft.com/office/drawing/2014/main" id="{62551348-40EA-864A-AB57-D6F18108C620}"/>
              </a:ext>
            </a:extLst>
          </p:cNvPr>
          <p:cNvPicPr>
            <a:picLocks noChangeAspect="1"/>
          </p:cNvPicPr>
          <p:nvPr userDrawn="1"/>
        </p:nvPicPr>
        <p:blipFill>
          <a:blip r:embed="rId14" cstate="hqprint">
            <a:alphaModFix amt="25000"/>
            <a:extLst>
              <a:ext uri="{28A0092B-C50C-407E-A947-70E740481C1C}">
                <a14:useLocalDpi xmlns:a14="http://schemas.microsoft.com/office/drawing/2010/main"/>
              </a:ext>
            </a:extLst>
          </a:blip>
          <a:stretch>
            <a:fillRect/>
          </a:stretch>
        </p:blipFill>
        <p:spPr>
          <a:xfrm>
            <a:off x="1090502" y="5903565"/>
            <a:ext cx="9781854" cy="578578"/>
          </a:xfrm>
          <a:prstGeom prst="rect">
            <a:avLst/>
          </a:prstGeom>
        </p:spPr>
      </p:pic>
      <p:sp>
        <p:nvSpPr>
          <p:cNvPr id="12" name="TextBox 11">
            <a:extLst>
              <a:ext uri="{FF2B5EF4-FFF2-40B4-BE49-F238E27FC236}">
                <a16:creationId xmlns:a16="http://schemas.microsoft.com/office/drawing/2014/main" id="{1E5D4954-BE6A-7D4B-AB46-9E7FF46EDC2C}"/>
              </a:ext>
            </a:extLst>
          </p:cNvPr>
          <p:cNvSpPr txBox="1"/>
          <p:nvPr userDrawn="1"/>
        </p:nvSpPr>
        <p:spPr>
          <a:xfrm>
            <a:off x="1254421" y="6228859"/>
            <a:ext cx="1776448" cy="246221"/>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bg1">
                    <a:lumMod val="65000"/>
                  </a:schemeClr>
                </a:solidFill>
                <a:effectLst/>
                <a:uLnTx/>
                <a:uFillTx/>
                <a:latin typeface="Lato" panose="020F0502020204030203" pitchFamily="34" charset="77"/>
                <a:ea typeface="MS PGothic" panose="020B0600070205080204" pitchFamily="34" charset="-128"/>
                <a:cs typeface="Arial" panose="020B0604020202020204" pitchFamily="34" charset="0"/>
              </a:rPr>
              <a:t>Bethesda.afceachapters.org</a:t>
            </a:r>
          </a:p>
        </p:txBody>
      </p:sp>
      <p:pic>
        <p:nvPicPr>
          <p:cNvPr id="18" name="Picture 17" descr="Logo&#10;&#10;Description automatically generated">
            <a:extLst>
              <a:ext uri="{FF2B5EF4-FFF2-40B4-BE49-F238E27FC236}">
                <a16:creationId xmlns:a16="http://schemas.microsoft.com/office/drawing/2014/main" id="{67E9114C-E531-9A4F-8E55-65DA1AC87CF3}"/>
              </a:ext>
            </a:extLst>
          </p:cNvPr>
          <p:cNvPicPr>
            <a:picLocks noChangeAspect="1"/>
          </p:cNvPicPr>
          <p:nvPr userDrawn="1"/>
        </p:nvPicPr>
        <p:blipFill>
          <a:blip r:embed="rId15" cstate="hqprint">
            <a:alphaModFix amt="25000"/>
            <a:extLst>
              <a:ext uri="{28A0092B-C50C-407E-A947-70E740481C1C}">
                <a14:useLocalDpi xmlns:a14="http://schemas.microsoft.com/office/drawing/2010/main"/>
              </a:ext>
            </a:extLst>
          </a:blip>
          <a:stretch>
            <a:fillRect/>
          </a:stretch>
        </p:blipFill>
        <p:spPr>
          <a:xfrm>
            <a:off x="538068" y="5756011"/>
            <a:ext cx="747141" cy="853329"/>
          </a:xfrm>
          <a:prstGeom prst="rect">
            <a:avLst/>
          </a:prstGeom>
        </p:spPr>
      </p:pic>
      <p:sp>
        <p:nvSpPr>
          <p:cNvPr id="19" name="Footer Placeholder 1">
            <a:extLst>
              <a:ext uri="{FF2B5EF4-FFF2-40B4-BE49-F238E27FC236}">
                <a16:creationId xmlns:a16="http://schemas.microsoft.com/office/drawing/2014/main" id="{94DEC8E1-0F22-4640-A01E-8F2819B6BF08}"/>
              </a:ext>
            </a:extLst>
          </p:cNvPr>
          <p:cNvSpPr txBox="1">
            <a:spLocks/>
          </p:cNvSpPr>
          <p:nvPr userDrawn="1"/>
        </p:nvSpPr>
        <p:spPr>
          <a:xfrm>
            <a:off x="1254604" y="5913627"/>
            <a:ext cx="456868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solidFill>
                  <a:srgbClr val="243695"/>
                </a:solidFill>
                <a:latin typeface="Lato" panose="020F0502020204030203" pitchFamily="34" charset="77"/>
              </a:rPr>
              <a:t>HITS Case Study Competition</a:t>
            </a:r>
          </a:p>
        </p:txBody>
      </p:sp>
      <p:sp>
        <p:nvSpPr>
          <p:cNvPr id="20" name="Slide Number Placeholder 5">
            <a:extLst>
              <a:ext uri="{FF2B5EF4-FFF2-40B4-BE49-F238E27FC236}">
                <a16:creationId xmlns:a16="http://schemas.microsoft.com/office/drawing/2014/main" id="{4B4DD7E7-B09E-FF4B-9C4D-B7E304E123B4}"/>
              </a:ext>
            </a:extLst>
          </p:cNvPr>
          <p:cNvSpPr>
            <a:spLocks noGrp="1"/>
          </p:cNvSpPr>
          <p:nvPr>
            <p:ph type="sldNum" sz="quarter" idx="4"/>
          </p:nvPr>
        </p:nvSpPr>
        <p:spPr>
          <a:xfrm>
            <a:off x="10683356" y="5994400"/>
            <a:ext cx="470452" cy="365125"/>
          </a:xfrm>
          <a:prstGeom prst="rect">
            <a:avLst/>
          </a:prstGeom>
        </p:spPr>
        <p:txBody>
          <a:bodyPr vert="horz" lIns="91440" tIns="45720" rIns="91440" bIns="45720" rtlCol="0" anchor="ctr"/>
          <a:lstStyle>
            <a:lvl1pPr algn="l">
              <a:defRPr sz="1400" b="0" i="0">
                <a:solidFill>
                  <a:srgbClr val="0E1870">
                    <a:alpha val="50000"/>
                  </a:srgbClr>
                </a:solidFill>
                <a:latin typeface="Lato" panose="020F0502020204030203" pitchFamily="34" charset="77"/>
                <a:cs typeface="Arial" panose="020B0604020202020204" pitchFamily="34" charset="0"/>
              </a:defRPr>
            </a:lvl1pPr>
          </a:lstStyle>
          <a:p>
            <a:fld id="{7455917C-7678-D942-AACB-85CA4599E398}" type="slidenum">
              <a:rPr lang="en-US" smtClean="0"/>
              <a:pPr/>
              <a:t>‹#›</a:t>
            </a:fld>
            <a:endParaRPr lang="en-US"/>
          </a:p>
        </p:txBody>
      </p:sp>
      <p:pic>
        <p:nvPicPr>
          <p:cNvPr id="21" name="Picture 20">
            <a:extLst>
              <a:ext uri="{FF2B5EF4-FFF2-40B4-BE49-F238E27FC236}">
                <a16:creationId xmlns:a16="http://schemas.microsoft.com/office/drawing/2014/main" id="{7F881819-58AE-BB47-8746-A066EDD69BDA}"/>
              </a:ext>
            </a:extLst>
          </p:cNvPr>
          <p:cNvPicPr>
            <a:picLocks noChangeAspect="1"/>
          </p:cNvPicPr>
          <p:nvPr userDrawn="1"/>
        </p:nvPicPr>
        <p:blipFill>
          <a:blip r:embed="rId16"/>
          <a:srcRect/>
          <a:stretch/>
        </p:blipFill>
        <p:spPr>
          <a:xfrm>
            <a:off x="-9104" y="0"/>
            <a:ext cx="12252960" cy="1233905"/>
          </a:xfrm>
          <a:prstGeom prst="rect">
            <a:avLst/>
          </a:prstGeom>
        </p:spPr>
      </p:pic>
    </p:spTree>
    <p:extLst>
      <p:ext uri="{BB962C8B-B14F-4D97-AF65-F5344CB8AC3E}">
        <p14:creationId xmlns:p14="http://schemas.microsoft.com/office/powerpoint/2010/main" val="262306621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8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hdr="0" dt="0"/>
  <p:txStyles>
    <p:titleStyle>
      <a:lvl1pPr algn="l" defTabSz="914400" rtl="0" eaLnBrk="1" latinLnBrk="0" hangingPunct="1">
        <a:lnSpc>
          <a:spcPct val="90000"/>
        </a:lnSpc>
        <a:spcBef>
          <a:spcPct val="0"/>
        </a:spcBef>
        <a:buNone/>
        <a:defRPr sz="3600" b="1" kern="1200">
          <a:solidFill>
            <a:srgbClr val="314C63"/>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lumMod val="75000"/>
              <a:lumOff val="25000"/>
            </a:schemeClr>
          </a:solidFill>
          <a:latin typeface="Lato" panose="020F0502020204030203" pitchFamily="34" charset="77"/>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lumMod val="75000"/>
              <a:lumOff val="25000"/>
            </a:schemeClr>
          </a:solidFill>
          <a:latin typeface="Lato" panose="020F0502020204030203" pitchFamily="34" charset="77"/>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75000"/>
              <a:lumOff val="25000"/>
            </a:schemeClr>
          </a:solidFill>
          <a:latin typeface="Lato" panose="020F0502020204030203" pitchFamily="34" charset="77"/>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75000"/>
              <a:lumOff val="25000"/>
            </a:schemeClr>
          </a:solidFill>
          <a:latin typeface="Lato" panose="020F0502020204030203" pitchFamily="34" charset="77"/>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75000"/>
              <a:lumOff val="25000"/>
            </a:schemeClr>
          </a:solidFill>
          <a:latin typeface="Lato" panose="020F0502020204030203" pitchFamily="34"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267_72369E23.xml"/><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25F_963CEDDD.xml"/><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260_E184581A.xml"/><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263_72F9F4DD.xml"/><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264_606FEEF0.xm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aspr.hhs.gov/HealthCareReadiness/HPP/Pages/Use-of-Hospital-Preparedness-Program-Funds.aspx" TargetMode="External"/><Relationship Id="rId13" Type="http://schemas.openxmlformats.org/officeDocument/2006/relationships/hyperlink" Target="https://huggingface.co/blog/bert-101" TargetMode="External"/><Relationship Id="rId3" Type="http://schemas.openxmlformats.org/officeDocument/2006/relationships/hyperlink" Target="https://www.cdc.gov/nssp/overview.html" TargetMode="External"/><Relationship Id="rId7" Type="http://schemas.openxmlformats.org/officeDocument/2006/relationships/hyperlink" Target="https://www.cdc.gov/mmwr/preview/mmwrhtml/su5301a3.htm" TargetMode="External"/><Relationship Id="rId12" Type="http://schemas.openxmlformats.org/officeDocument/2006/relationships/hyperlink" Target="https://www.linkedin.com/pulse/maximizing-potential-latent-dirichlet-allocation-david-adamson-mbcs/" TargetMode="External"/><Relationship Id="rId2" Type="http://schemas.openxmlformats.org/officeDocument/2006/relationships/hyperlink" Target="https://www.cdc.gov/nssp/overview.html#:~:text=By%20tracking%20symptoms%20of%20patients,whether%20a%20response%20is%20warranted" TargetMode="External"/><Relationship Id="rId1" Type="http://schemas.openxmlformats.org/officeDocument/2006/relationships/slideLayout" Target="../slideLayouts/slideLayout15.xml"/><Relationship Id="rId6" Type="http://schemas.openxmlformats.org/officeDocument/2006/relationships/hyperlink" Target="https://www.grants.gov/learn-grants/grant-careers/grants-management.html" TargetMode="External"/><Relationship Id="rId11" Type="http://schemas.openxmlformats.org/officeDocument/2006/relationships/hyperlink" Target="https://www.techtarget.com/searchenterpriseai/definition/BERT-language-model#:~:text=BERT%2C%20which%20stands%20for%20Bidirectional,calculated%20based%20upon%20their%20connection" TargetMode="External"/><Relationship Id="rId5" Type="http://schemas.openxmlformats.org/officeDocument/2006/relationships/hyperlink" Target="https://medium.com/@fhirfly/transforming-healthcare-clinicalbert-and-umlsberts-role-in-predicting-medical-codes-from-a6321515d443" TargetMode="External"/><Relationship Id="rId10" Type="http://schemas.openxmlformats.org/officeDocument/2006/relationships/hyperlink" Target="https://github.com/kexinhuang12345/clinicalBERT" TargetMode="External"/><Relationship Id="rId4" Type="http://schemas.openxmlformats.org/officeDocument/2006/relationships/hyperlink" Target="https://arxiv.org/abs/1810.04805" TargetMode="External"/><Relationship Id="rId9" Type="http://schemas.openxmlformats.org/officeDocument/2006/relationships/hyperlink" Target="https://medium.com/nwamaka-imasogie/clinicalbert-using-deep-learning-transformer-model-to-predict-hospital-readmission-c82ff0e4bb03" TargetMode="External"/><Relationship Id="rId14" Type="http://schemas.openxmlformats.org/officeDocument/2006/relationships/hyperlink" Target="https://aspr.hhs.gov/RDHRS/Pages/criteria.aspx"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18/10/relationships/comments" Target="../comments/modernComment_25B_4FDD9BA2.xm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microsoft.com/office/2018/10/relationships/comments" Target="../comments/modernComment_25C_80C810D6.xml"/><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microsoft.com/office/2018/10/relationships/comments" Target="../comments/modernComment_25D_FF4D817D.xml"/><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microsoft.com/office/2018/10/relationships/comments" Target="../comments/modernComment_25E_2FBC6369.xml"/><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microsoft.com/office/2018/10/relationships/comments" Target="../comments/modernComment_261_B280BE0A.xml"/><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D0590A-0272-8447-812F-4D34E702C9CF}"/>
              </a:ext>
            </a:extLst>
          </p:cNvPr>
          <p:cNvSpPr txBox="1"/>
          <p:nvPr/>
        </p:nvSpPr>
        <p:spPr>
          <a:xfrm>
            <a:off x="1235765" y="3075960"/>
            <a:ext cx="9720470" cy="1938992"/>
          </a:xfrm>
          <a:prstGeom prst="rect">
            <a:avLst/>
          </a:prstGeom>
          <a:noFill/>
        </p:spPr>
        <p:txBody>
          <a:bodyPr wrap="square" rtlCol="0">
            <a:spAutoFit/>
          </a:bodyPr>
          <a:lstStyle/>
          <a:p>
            <a:pPr algn="ctr"/>
            <a:r>
              <a:rPr lang="en-US" sz="6000" b="1">
                <a:solidFill>
                  <a:schemeClr val="bg1"/>
                </a:solidFill>
                <a:latin typeface="Lato" panose="020F0502020204030203" pitchFamily="34" charset="77"/>
                <a:cs typeface="Arial" panose="020B0604020202020204" pitchFamily="34" charset="0"/>
              </a:rPr>
              <a:t>AFCEA Bethesda </a:t>
            </a:r>
          </a:p>
          <a:p>
            <a:pPr algn="ctr"/>
            <a:r>
              <a:rPr lang="en-US" sz="6000" b="1">
                <a:solidFill>
                  <a:schemeClr val="bg1"/>
                </a:solidFill>
                <a:latin typeface="Lato" panose="020F0502020204030203" pitchFamily="34" charset="77"/>
                <a:cs typeface="Arial" panose="020B0604020202020204" pitchFamily="34" charset="0"/>
              </a:rPr>
              <a:t>Case Study Competition</a:t>
            </a:r>
          </a:p>
        </p:txBody>
      </p:sp>
      <p:sp>
        <p:nvSpPr>
          <p:cNvPr id="6" name="Rectangle: Rounded Corners 4">
            <a:extLst>
              <a:ext uri="{FF2B5EF4-FFF2-40B4-BE49-F238E27FC236}">
                <a16:creationId xmlns:a16="http://schemas.microsoft.com/office/drawing/2014/main" id="{7F95ADFF-1491-A54C-B269-3D605B4A572F}"/>
              </a:ext>
            </a:extLst>
          </p:cNvPr>
          <p:cNvSpPr/>
          <p:nvPr/>
        </p:nvSpPr>
        <p:spPr>
          <a:xfrm>
            <a:off x="4992696" y="1818186"/>
            <a:ext cx="2206608" cy="584774"/>
          </a:xfrm>
          <a:prstGeom prst="roundRect">
            <a:avLst>
              <a:gd name="adj" fmla="val 50000"/>
            </a:avLst>
          </a:prstGeom>
          <a:solidFill>
            <a:srgbClr val="E238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23820"/>
              </a:solidFill>
              <a:latin typeface="Lato" panose="020F0502020204030203" pitchFamily="34" charset="77"/>
            </a:endParaRPr>
          </a:p>
        </p:txBody>
      </p:sp>
      <p:sp>
        <p:nvSpPr>
          <p:cNvPr id="11" name="Slide Number Placeholder 10">
            <a:extLst>
              <a:ext uri="{FF2B5EF4-FFF2-40B4-BE49-F238E27FC236}">
                <a16:creationId xmlns:a16="http://schemas.microsoft.com/office/drawing/2014/main" id="{C59C9F43-06E2-E44F-9CB1-3C85032BB4B5}"/>
              </a:ext>
            </a:extLst>
          </p:cNvPr>
          <p:cNvSpPr>
            <a:spLocks noGrp="1"/>
          </p:cNvSpPr>
          <p:nvPr>
            <p:ph type="sldNum" sz="quarter" idx="4294967295"/>
          </p:nvPr>
        </p:nvSpPr>
        <p:spPr>
          <a:xfrm>
            <a:off x="11118574" y="6054587"/>
            <a:ext cx="470452" cy="365125"/>
          </a:xfrm>
        </p:spPr>
        <p:txBody>
          <a:bodyPr/>
          <a:lstStyle/>
          <a:p>
            <a:fld id="{7455917C-7678-D942-AACB-85CA4599E398}" type="slidenum">
              <a:rPr lang="en-US" smtClean="0"/>
              <a:t>1</a:t>
            </a:fld>
            <a:endParaRPr lang="en-US"/>
          </a:p>
        </p:txBody>
      </p:sp>
      <p:sp>
        <p:nvSpPr>
          <p:cNvPr id="14" name="Oval 13">
            <a:extLst>
              <a:ext uri="{FF2B5EF4-FFF2-40B4-BE49-F238E27FC236}">
                <a16:creationId xmlns:a16="http://schemas.microsoft.com/office/drawing/2014/main" id="{9E9A3066-1ECE-BE4D-9919-6432C5074312}"/>
              </a:ext>
            </a:extLst>
          </p:cNvPr>
          <p:cNvSpPr/>
          <p:nvPr/>
        </p:nvSpPr>
        <p:spPr>
          <a:xfrm>
            <a:off x="5591908" y="0"/>
            <a:ext cx="1055077" cy="10199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77"/>
            </a:endParaRPr>
          </a:p>
        </p:txBody>
      </p:sp>
      <p:pic>
        <p:nvPicPr>
          <p:cNvPr id="15" name="Picture 14" descr="Logo&#10;&#10;Description automatically generated">
            <a:extLst>
              <a:ext uri="{FF2B5EF4-FFF2-40B4-BE49-F238E27FC236}">
                <a16:creationId xmlns:a16="http://schemas.microsoft.com/office/drawing/2014/main" id="{A545AD20-9360-B747-9CC0-34E2D2823EC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72981" y="15073"/>
            <a:ext cx="1089303" cy="1130113"/>
          </a:xfrm>
          <a:prstGeom prst="rect">
            <a:avLst/>
          </a:prstGeom>
        </p:spPr>
      </p:pic>
      <p:sp>
        <p:nvSpPr>
          <p:cNvPr id="10" name="TextBox 9">
            <a:extLst>
              <a:ext uri="{FF2B5EF4-FFF2-40B4-BE49-F238E27FC236}">
                <a16:creationId xmlns:a16="http://schemas.microsoft.com/office/drawing/2014/main" id="{C497A3F0-8456-0C4A-A942-4E217A67363E}"/>
              </a:ext>
            </a:extLst>
          </p:cNvPr>
          <p:cNvSpPr txBox="1"/>
          <p:nvPr/>
        </p:nvSpPr>
        <p:spPr>
          <a:xfrm>
            <a:off x="2621280" y="1879740"/>
            <a:ext cx="6949440" cy="461665"/>
          </a:xfrm>
          <a:prstGeom prst="rect">
            <a:avLst/>
          </a:prstGeom>
          <a:noFill/>
        </p:spPr>
        <p:txBody>
          <a:bodyPr wrap="square" rtlCol="0">
            <a:spAutoFit/>
          </a:bodyPr>
          <a:lstStyle/>
          <a:p>
            <a:pPr algn="ctr"/>
            <a:r>
              <a:rPr lang="en-US" sz="2400" b="1">
                <a:solidFill>
                  <a:schemeClr val="bg1"/>
                </a:solidFill>
                <a:latin typeface="Lato" panose="020F0502020204030203" pitchFamily="34" charset="77"/>
                <a:cs typeface="Arial" panose="020B0604020202020204" pitchFamily="34" charset="0"/>
              </a:rPr>
              <a:t>2023-2024</a:t>
            </a:r>
          </a:p>
        </p:txBody>
      </p:sp>
      <p:cxnSp>
        <p:nvCxnSpPr>
          <p:cNvPr id="16" name="Straight Connector 15">
            <a:extLst>
              <a:ext uri="{FF2B5EF4-FFF2-40B4-BE49-F238E27FC236}">
                <a16:creationId xmlns:a16="http://schemas.microsoft.com/office/drawing/2014/main" id="{2396C33B-B076-8B4E-B573-3B87524B4F0C}"/>
              </a:ext>
            </a:extLst>
          </p:cNvPr>
          <p:cNvCxnSpPr>
            <a:cxnSpLocks/>
          </p:cNvCxnSpPr>
          <p:nvPr/>
        </p:nvCxnSpPr>
        <p:spPr>
          <a:xfrm>
            <a:off x="4005072" y="5196660"/>
            <a:ext cx="4181856" cy="0"/>
          </a:xfrm>
          <a:prstGeom prst="line">
            <a:avLst/>
          </a:prstGeom>
          <a:ln w="57150">
            <a:solidFill>
              <a:srgbClr val="E23820"/>
            </a:solidFill>
          </a:ln>
        </p:spPr>
        <p:style>
          <a:lnRef idx="1">
            <a:schemeClr val="accent1"/>
          </a:lnRef>
          <a:fillRef idx="0">
            <a:schemeClr val="accent1"/>
          </a:fillRef>
          <a:effectRef idx="0">
            <a:schemeClr val="accent1"/>
          </a:effectRef>
          <a:fontRef idx="minor">
            <a:schemeClr val="tx1"/>
          </a:fontRef>
        </p:style>
      </p:cxnSp>
      <p:sp>
        <p:nvSpPr>
          <p:cNvPr id="9" name="Footer Placeholder 1">
            <a:extLst>
              <a:ext uri="{FF2B5EF4-FFF2-40B4-BE49-F238E27FC236}">
                <a16:creationId xmlns:a16="http://schemas.microsoft.com/office/drawing/2014/main" id="{4EAEB0CF-F3E8-7544-B98B-0839436D7AE6}"/>
              </a:ext>
            </a:extLst>
          </p:cNvPr>
          <p:cNvSpPr txBox="1">
            <a:spLocks/>
          </p:cNvSpPr>
          <p:nvPr/>
        </p:nvSpPr>
        <p:spPr>
          <a:xfrm>
            <a:off x="4238244" y="6074606"/>
            <a:ext cx="3715512" cy="28047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chemeClr val="accent5">
                    <a:lumMod val="20000"/>
                    <a:lumOff val="80000"/>
                  </a:schemeClr>
                </a:solidFill>
              </a:rPr>
              <a:t>Health IT Summit| January 2024</a:t>
            </a:r>
          </a:p>
        </p:txBody>
      </p:sp>
      <p:sp>
        <p:nvSpPr>
          <p:cNvPr id="2" name="TextBox 1">
            <a:extLst>
              <a:ext uri="{FF2B5EF4-FFF2-40B4-BE49-F238E27FC236}">
                <a16:creationId xmlns:a16="http://schemas.microsoft.com/office/drawing/2014/main" id="{CDE18DC8-7FBA-D51A-7377-8BEF9B5724E6}"/>
              </a:ext>
            </a:extLst>
          </p:cNvPr>
          <p:cNvSpPr txBox="1"/>
          <p:nvPr/>
        </p:nvSpPr>
        <p:spPr>
          <a:xfrm>
            <a:off x="9263743" y="205340"/>
            <a:ext cx="3374571" cy="276999"/>
          </a:xfrm>
          <a:prstGeom prst="rect">
            <a:avLst/>
          </a:prstGeom>
          <a:noFill/>
        </p:spPr>
        <p:txBody>
          <a:bodyPr wrap="square" rtlCol="0">
            <a:spAutoFit/>
          </a:bodyPr>
          <a:lstStyle/>
          <a:p>
            <a:r>
              <a:rPr lang="en-US" sz="1200">
                <a:solidFill>
                  <a:srgbClr val="0E1971"/>
                </a:solidFill>
                <a:latin typeface="Lato" panose="020F0502020204030203" pitchFamily="34" charset="77"/>
              </a:rPr>
              <a:t>bethesda.afceachapters.org</a:t>
            </a:r>
          </a:p>
        </p:txBody>
      </p:sp>
    </p:spTree>
    <p:extLst>
      <p:ext uri="{BB962C8B-B14F-4D97-AF65-F5344CB8AC3E}">
        <p14:creationId xmlns:p14="http://schemas.microsoft.com/office/powerpoint/2010/main" val="316790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E486E-1DE9-BD40-465D-F13E87E9A7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0968C0-3D3A-4C40-6091-53366D443867}"/>
              </a:ext>
            </a:extLst>
          </p:cNvPr>
          <p:cNvSpPr txBox="1">
            <a:spLocks/>
          </p:cNvSpPr>
          <p:nvPr/>
        </p:nvSpPr>
        <p:spPr>
          <a:xfrm>
            <a:off x="399288" y="502130"/>
            <a:ext cx="10515600" cy="527555"/>
          </a:xfrm>
          <a:prstGeom prst="rect">
            <a:avLst/>
          </a:prstGeom>
        </p:spPr>
        <p:txBody>
          <a:bodyPr>
            <a:noAutofit/>
          </a:bodyPr>
          <a:lstStyle>
            <a:lvl1pPr algn="l" defTabSz="914400" rtl="0" eaLnBrk="1" latinLnBrk="0" hangingPunct="1">
              <a:lnSpc>
                <a:spcPct val="90000"/>
              </a:lnSpc>
              <a:spcBef>
                <a:spcPct val="0"/>
              </a:spcBef>
              <a:buNone/>
              <a:defRPr sz="3600" b="1" kern="1200">
                <a:solidFill>
                  <a:srgbClr val="314C63"/>
                </a:solidFill>
                <a:latin typeface="Arial" panose="020B0604020202020204" pitchFamily="34" charset="0"/>
                <a:ea typeface="+mj-ea"/>
                <a:cs typeface="Arial" panose="020B0604020202020204" pitchFamily="34" charset="0"/>
              </a:defRPr>
            </a:lvl1pPr>
          </a:lstStyle>
          <a:p>
            <a:r>
              <a:rPr lang="en-US" sz="3200">
                <a:solidFill>
                  <a:schemeClr val="bg1"/>
                </a:solidFill>
                <a:latin typeface="Lato" panose="020F0502020204030203" pitchFamily="34" charset="77"/>
              </a:rPr>
              <a:t>Proposal Selection</a:t>
            </a:r>
          </a:p>
        </p:txBody>
      </p:sp>
      <p:sp>
        <p:nvSpPr>
          <p:cNvPr id="3" name="Slide Number Placeholder 5">
            <a:extLst>
              <a:ext uri="{FF2B5EF4-FFF2-40B4-BE49-F238E27FC236}">
                <a16:creationId xmlns:a16="http://schemas.microsoft.com/office/drawing/2014/main" id="{2CDAB0C8-B00E-7461-9011-AB12DFCE1FEA}"/>
              </a:ext>
            </a:extLst>
          </p:cNvPr>
          <p:cNvSpPr>
            <a:spLocks noGrp="1"/>
          </p:cNvSpPr>
          <p:nvPr>
            <p:ph type="sldNum" sz="quarter" idx="12"/>
          </p:nvPr>
        </p:nvSpPr>
        <p:spPr>
          <a:xfrm>
            <a:off x="10665281" y="5994400"/>
            <a:ext cx="470452" cy="365125"/>
          </a:xfrm>
        </p:spPr>
        <p:txBody>
          <a:bodyPr/>
          <a:lstStyle/>
          <a:p>
            <a:fld id="{7455917C-7678-D942-AACB-85CA4599E398}" type="slidenum">
              <a:rPr lang="en-US" smtClean="0"/>
              <a:pPr/>
              <a:t>9</a:t>
            </a:fld>
            <a:endParaRPr lang="en-US"/>
          </a:p>
        </p:txBody>
      </p:sp>
      <p:pic>
        <p:nvPicPr>
          <p:cNvPr id="4" name="Picture 3" descr="A diagram of a machine&#10;&#10;Description automatically generated">
            <a:extLst>
              <a:ext uri="{FF2B5EF4-FFF2-40B4-BE49-F238E27FC236}">
                <a16:creationId xmlns:a16="http://schemas.microsoft.com/office/drawing/2014/main" id="{8A28E9CA-F9A2-3126-B22E-1909564E14A8}"/>
              </a:ext>
            </a:extLst>
          </p:cNvPr>
          <p:cNvPicPr>
            <a:picLocks noChangeAspect="1"/>
          </p:cNvPicPr>
          <p:nvPr/>
        </p:nvPicPr>
        <p:blipFill>
          <a:blip r:embed="rId4"/>
          <a:stretch>
            <a:fillRect/>
          </a:stretch>
        </p:blipFill>
        <p:spPr>
          <a:xfrm>
            <a:off x="479612" y="1518770"/>
            <a:ext cx="10515600" cy="4156636"/>
          </a:xfrm>
          <a:prstGeom prst="rect">
            <a:avLst/>
          </a:prstGeom>
        </p:spPr>
      </p:pic>
    </p:spTree>
    <p:extLst>
      <p:ext uri="{BB962C8B-B14F-4D97-AF65-F5344CB8AC3E}">
        <p14:creationId xmlns:p14="http://schemas.microsoft.com/office/powerpoint/2010/main" val="1916182051"/>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F71A-5743-5B31-BD00-FE85A4255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4131A5-337E-90F8-176D-2A9A06325BDA}"/>
              </a:ext>
            </a:extLst>
          </p:cNvPr>
          <p:cNvSpPr txBox="1">
            <a:spLocks/>
          </p:cNvSpPr>
          <p:nvPr/>
        </p:nvSpPr>
        <p:spPr>
          <a:xfrm>
            <a:off x="399288" y="502130"/>
            <a:ext cx="10515600" cy="527555"/>
          </a:xfrm>
          <a:prstGeom prst="rect">
            <a:avLst/>
          </a:prstGeom>
        </p:spPr>
        <p:txBody>
          <a:bodyPr>
            <a:noAutofit/>
          </a:bodyPr>
          <a:lstStyle>
            <a:lvl1pPr algn="l" defTabSz="914400" rtl="0" eaLnBrk="1" latinLnBrk="0" hangingPunct="1">
              <a:lnSpc>
                <a:spcPct val="90000"/>
              </a:lnSpc>
              <a:spcBef>
                <a:spcPct val="0"/>
              </a:spcBef>
              <a:buNone/>
              <a:defRPr sz="3600" b="1" kern="1200">
                <a:solidFill>
                  <a:srgbClr val="314C63"/>
                </a:solidFill>
                <a:latin typeface="Arial" panose="020B0604020202020204" pitchFamily="34" charset="0"/>
                <a:ea typeface="+mj-ea"/>
                <a:cs typeface="Arial" panose="020B0604020202020204" pitchFamily="34" charset="0"/>
              </a:defRPr>
            </a:lvl1pPr>
          </a:lstStyle>
          <a:p>
            <a:r>
              <a:rPr lang="en-US" sz="3200">
                <a:solidFill>
                  <a:schemeClr val="bg1"/>
                </a:solidFill>
                <a:latin typeface="Lato" panose="020F0502020204030203" pitchFamily="34" charset="77"/>
              </a:rPr>
              <a:t>Proactive Initiation of Grant Process</a:t>
            </a:r>
          </a:p>
        </p:txBody>
      </p:sp>
      <p:sp>
        <p:nvSpPr>
          <p:cNvPr id="3" name="Slide Number Placeholder 5">
            <a:extLst>
              <a:ext uri="{FF2B5EF4-FFF2-40B4-BE49-F238E27FC236}">
                <a16:creationId xmlns:a16="http://schemas.microsoft.com/office/drawing/2014/main" id="{78EDDB6B-57CB-B48C-D4D5-49DF5D39884F}"/>
              </a:ext>
            </a:extLst>
          </p:cNvPr>
          <p:cNvSpPr>
            <a:spLocks noGrp="1"/>
          </p:cNvSpPr>
          <p:nvPr>
            <p:ph type="sldNum" sz="quarter" idx="12"/>
          </p:nvPr>
        </p:nvSpPr>
        <p:spPr>
          <a:xfrm>
            <a:off x="10665281" y="5994400"/>
            <a:ext cx="470452" cy="365125"/>
          </a:xfrm>
        </p:spPr>
        <p:txBody>
          <a:bodyPr/>
          <a:lstStyle/>
          <a:p>
            <a:fld id="{7455917C-7678-D942-AACB-85CA4599E398}" type="slidenum">
              <a:rPr lang="en-US" smtClean="0"/>
              <a:pPr/>
              <a:t>10</a:t>
            </a:fld>
            <a:endParaRPr lang="en-US"/>
          </a:p>
        </p:txBody>
      </p:sp>
      <p:grpSp>
        <p:nvGrpSpPr>
          <p:cNvPr id="15" name="Group 14">
            <a:extLst>
              <a:ext uri="{FF2B5EF4-FFF2-40B4-BE49-F238E27FC236}">
                <a16:creationId xmlns:a16="http://schemas.microsoft.com/office/drawing/2014/main" id="{2AE9083E-9CD7-7D97-CE61-FE6036D6F96C}"/>
              </a:ext>
            </a:extLst>
          </p:cNvPr>
          <p:cNvGrpSpPr/>
          <p:nvPr/>
        </p:nvGrpSpPr>
        <p:grpSpPr>
          <a:xfrm>
            <a:off x="2168941" y="1625594"/>
            <a:ext cx="7854118" cy="4059870"/>
            <a:chOff x="3242871" y="1864278"/>
            <a:chExt cx="7854118" cy="4059870"/>
          </a:xfrm>
        </p:grpSpPr>
        <p:sp>
          <p:nvSpPr>
            <p:cNvPr id="4" name="Rectangle: Rounded Corners 3">
              <a:extLst>
                <a:ext uri="{FF2B5EF4-FFF2-40B4-BE49-F238E27FC236}">
                  <a16:creationId xmlns:a16="http://schemas.microsoft.com/office/drawing/2014/main" id="{DA606268-245F-F485-5941-B5DE31CAFAA6}"/>
                </a:ext>
              </a:extLst>
            </p:cNvPr>
            <p:cNvSpPr/>
            <p:nvPr/>
          </p:nvSpPr>
          <p:spPr>
            <a:xfrm>
              <a:off x="3242873" y="1864278"/>
              <a:ext cx="7854116" cy="869959"/>
            </a:xfrm>
            <a:prstGeom prst="roundRect">
              <a:avLst/>
            </a:prstGeom>
            <a:solidFill>
              <a:srgbClr val="F7AB6D"/>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solidFill>
                    <a:schemeClr val="tx1"/>
                  </a:solidFill>
                  <a:latin typeface="Lato" panose="020F0502020204030203" pitchFamily="34" charset="0"/>
                  <a:ea typeface="Lato" panose="020F0502020204030203" pitchFamily="34" charset="0"/>
                  <a:cs typeface="Lato" panose="020F0502020204030203" pitchFamily="34" charset="0"/>
                </a:rPr>
                <a:t>Physicians as sensors</a:t>
              </a:r>
              <a:r>
                <a:rPr lang="en-US" sz="1600">
                  <a:solidFill>
                    <a:schemeClr val="tx1"/>
                  </a:solidFill>
                  <a:latin typeface="Lato" panose="020F0502020204030203" pitchFamily="34" charset="0"/>
                  <a:ea typeface="Lato" panose="020F0502020204030203" pitchFamily="34" charset="0"/>
                  <a:cs typeface="Lato" panose="020F0502020204030203" pitchFamily="34" charset="0"/>
                </a:rPr>
                <a:t>; </a:t>
              </a:r>
              <a:r>
                <a:rPr lang="en-US" sz="1600">
                  <a:solidFill>
                    <a:schemeClr val="tx1"/>
                  </a:solidFill>
                  <a:latin typeface="Lato"/>
                  <a:ea typeface="Lato"/>
                  <a:cs typeface="Lato"/>
                </a:rPr>
                <a:t>National Syndromic Surveillance Program </a:t>
              </a:r>
              <a:r>
                <a:rPr lang="en-US" sz="1600">
                  <a:solidFill>
                    <a:schemeClr val="tx1"/>
                  </a:solidFill>
                  <a:latin typeface="Lato" panose="020F0502020204030203" pitchFamily="34" charset="0"/>
                  <a:ea typeface="Lato" panose="020F0502020204030203" pitchFamily="34" charset="0"/>
                  <a:cs typeface="Lato" panose="020F0502020204030203" pitchFamily="34" charset="0"/>
                </a:rPr>
                <a:t>(NSSP)</a:t>
              </a:r>
            </a:p>
          </p:txBody>
        </p:sp>
        <p:sp>
          <p:nvSpPr>
            <p:cNvPr id="6" name="Rectangle: Rounded Corners 5">
              <a:extLst>
                <a:ext uri="{FF2B5EF4-FFF2-40B4-BE49-F238E27FC236}">
                  <a16:creationId xmlns:a16="http://schemas.microsoft.com/office/drawing/2014/main" id="{018DF278-DF7F-E8CA-908F-D1740CA80992}"/>
                </a:ext>
              </a:extLst>
            </p:cNvPr>
            <p:cNvSpPr/>
            <p:nvPr/>
          </p:nvSpPr>
          <p:spPr>
            <a:xfrm>
              <a:off x="3242871" y="2930733"/>
              <a:ext cx="7854116" cy="869959"/>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solidFill>
                  <a:schemeClr val="tx1"/>
                </a:solidFill>
                <a:latin typeface="Lato" panose="020F0502020204030203" pitchFamily="34" charset="0"/>
                <a:ea typeface="Lato" panose="020F0502020204030203" pitchFamily="34" charset="0"/>
                <a:cs typeface="Lato" panose="020F0502020204030203" pitchFamily="34" charset="0"/>
              </a:endParaRPr>
            </a:p>
            <a:p>
              <a:pPr algn="ctr"/>
              <a:r>
                <a:rPr lang="en-US" sz="1600">
                  <a:solidFill>
                    <a:schemeClr val="tx1"/>
                  </a:solidFill>
                  <a:latin typeface="Lato" panose="020F0502020204030203" pitchFamily="34" charset="0"/>
                  <a:ea typeface="Lato" panose="020F0502020204030203" pitchFamily="34" charset="0"/>
                  <a:cs typeface="Lato" panose="020F0502020204030203" pitchFamily="34" charset="0"/>
                </a:rPr>
                <a:t>Processing of symptoms/markers </a:t>
              </a:r>
              <a:r>
                <a:rPr lang="en-US" sz="1600">
                  <a:solidFill>
                    <a:schemeClr val="tx1"/>
                  </a:solidFill>
                  <a:latin typeface="Lato"/>
                  <a:ea typeface="Lato"/>
                  <a:cs typeface="Lato"/>
                </a:rPr>
                <a:t>against database of existing symptoms/markers linked to certain diseases using a </a:t>
              </a:r>
              <a:r>
                <a:rPr lang="en-US" sz="1600" b="1">
                  <a:solidFill>
                    <a:schemeClr val="tx1"/>
                  </a:solidFill>
                  <a:latin typeface="Lato"/>
                  <a:ea typeface="Lato"/>
                  <a:cs typeface="Lato"/>
                </a:rPr>
                <a:t>deep learning classifier</a:t>
              </a:r>
            </a:p>
            <a:p>
              <a:pPr algn="ctr"/>
              <a:r>
                <a:rPr lang="en-US" sz="1600">
                  <a:solidFill>
                    <a:schemeClr val="tx1"/>
                  </a:solidFill>
                  <a:latin typeface="Lato" panose="020F0502020204030203" pitchFamily="34" charset="0"/>
                  <a:ea typeface="Lato" panose="020F0502020204030203" pitchFamily="34" charset="0"/>
                  <a:cs typeface="Lato" panose="020F0502020204030203" pitchFamily="34" charset="0"/>
                </a:rPr>
                <a:t> </a:t>
              </a:r>
            </a:p>
          </p:txBody>
        </p:sp>
        <p:sp>
          <p:nvSpPr>
            <p:cNvPr id="7" name="Rectangle: Rounded Corners 6">
              <a:extLst>
                <a:ext uri="{FF2B5EF4-FFF2-40B4-BE49-F238E27FC236}">
                  <a16:creationId xmlns:a16="http://schemas.microsoft.com/office/drawing/2014/main" id="{3A7A88AE-144A-5578-2652-38DB9CF4EDEC}"/>
                </a:ext>
              </a:extLst>
            </p:cNvPr>
            <p:cNvSpPr/>
            <p:nvPr/>
          </p:nvSpPr>
          <p:spPr>
            <a:xfrm>
              <a:off x="3242871" y="3992461"/>
              <a:ext cx="7854116" cy="869959"/>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rgbClr val="000000"/>
                  </a:solidFill>
                  <a:latin typeface="Lato" panose="020F0502020204030203" pitchFamily="34" charset="0"/>
                  <a:ea typeface="Lato" panose="020F0502020204030203" pitchFamily="34" charset="0"/>
                  <a:cs typeface="Lato" panose="020F0502020204030203" pitchFamily="34" charset="0"/>
                </a:rPr>
                <a:t>Alarm raised by NSSP and monitored by grant manager</a:t>
              </a:r>
            </a:p>
          </p:txBody>
        </p:sp>
        <p:cxnSp>
          <p:nvCxnSpPr>
            <p:cNvPr id="8" name="Straight Arrow Connector 7">
              <a:extLst>
                <a:ext uri="{FF2B5EF4-FFF2-40B4-BE49-F238E27FC236}">
                  <a16:creationId xmlns:a16="http://schemas.microsoft.com/office/drawing/2014/main" id="{07BDFB54-9179-A881-83D1-9E2A11D4CE06}"/>
                </a:ext>
              </a:extLst>
            </p:cNvPr>
            <p:cNvCxnSpPr>
              <a:cxnSpLocks/>
            </p:cNvCxnSpPr>
            <p:nvPr/>
          </p:nvCxnSpPr>
          <p:spPr>
            <a:xfrm>
              <a:off x="7163615" y="2746720"/>
              <a:ext cx="1779" cy="1828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Rounded Corners 6">
              <a:extLst>
                <a:ext uri="{FF2B5EF4-FFF2-40B4-BE49-F238E27FC236}">
                  <a16:creationId xmlns:a16="http://schemas.microsoft.com/office/drawing/2014/main" id="{246FD4F4-694C-E2D3-F192-0AF9FC624DAA}"/>
                </a:ext>
              </a:extLst>
            </p:cNvPr>
            <p:cNvSpPr/>
            <p:nvPr/>
          </p:nvSpPr>
          <p:spPr>
            <a:xfrm>
              <a:off x="3242871" y="5054189"/>
              <a:ext cx="7854116" cy="869959"/>
            </a:xfrm>
            <a:prstGeom prst="roundRect">
              <a:avLst/>
            </a:prstGeom>
            <a:solidFill>
              <a:srgbClr val="ED999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rgbClr val="000000"/>
                  </a:solidFill>
                  <a:latin typeface="Lato" panose="020F0502020204030203" pitchFamily="34" charset="0"/>
                  <a:ea typeface="Lato" panose="020F0502020204030203" pitchFamily="34" charset="0"/>
                  <a:cs typeface="Lato" panose="020F0502020204030203" pitchFamily="34" charset="0"/>
                </a:rPr>
                <a:t>Immediate dispersal of </a:t>
              </a:r>
              <a:r>
                <a:rPr lang="en-US" sz="1600" b="1">
                  <a:solidFill>
                    <a:srgbClr val="000000"/>
                  </a:solidFill>
                  <a:latin typeface="Lato" panose="020F0502020204030203" pitchFamily="34" charset="0"/>
                  <a:ea typeface="Lato" panose="020F0502020204030203" pitchFamily="34" charset="0"/>
                  <a:cs typeface="Lato" panose="020F0502020204030203" pitchFamily="34" charset="0"/>
                </a:rPr>
                <a:t>relief fund</a:t>
              </a:r>
            </a:p>
          </p:txBody>
        </p:sp>
        <p:cxnSp>
          <p:nvCxnSpPr>
            <p:cNvPr id="10" name="Straight Arrow Connector 9">
              <a:extLst>
                <a:ext uri="{FF2B5EF4-FFF2-40B4-BE49-F238E27FC236}">
                  <a16:creationId xmlns:a16="http://schemas.microsoft.com/office/drawing/2014/main" id="{BC681280-0D02-585E-6E1A-8F4D9022311F}"/>
                </a:ext>
              </a:extLst>
            </p:cNvPr>
            <p:cNvCxnSpPr>
              <a:cxnSpLocks/>
            </p:cNvCxnSpPr>
            <p:nvPr/>
          </p:nvCxnSpPr>
          <p:spPr>
            <a:xfrm>
              <a:off x="7157301" y="3815199"/>
              <a:ext cx="1779" cy="1828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83F5104C-4BBA-68BF-D7F1-B5EDCDCECFF4}"/>
                </a:ext>
              </a:extLst>
            </p:cNvPr>
            <p:cNvCxnSpPr>
              <a:cxnSpLocks/>
            </p:cNvCxnSpPr>
            <p:nvPr/>
          </p:nvCxnSpPr>
          <p:spPr>
            <a:xfrm>
              <a:off x="7164504" y="4876461"/>
              <a:ext cx="1779" cy="1828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520575453"/>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50A6E-1CE5-F990-53D9-A5599C14BC5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0C863A-E800-1BFC-E5A8-40B21A446C27}"/>
              </a:ext>
            </a:extLst>
          </p:cNvPr>
          <p:cNvSpPr txBox="1"/>
          <p:nvPr/>
        </p:nvSpPr>
        <p:spPr>
          <a:xfrm>
            <a:off x="241853" y="2115885"/>
            <a:ext cx="10001001" cy="2000548"/>
          </a:xfrm>
          <a:prstGeom prst="rect">
            <a:avLst/>
          </a:prstGeom>
          <a:noFill/>
        </p:spPr>
        <p:txBody>
          <a:bodyPr wrap="square" lIns="91440" tIns="45720" rIns="91440" bIns="45720" anchor="ctr">
            <a:spAutoFit/>
          </a:bodyPr>
          <a:lstStyle/>
          <a:p>
            <a:r>
              <a:rPr lang="en-US" sz="2400" b="1" dirty="0">
                <a:solidFill>
                  <a:srgbClr val="243695"/>
                </a:solidFill>
                <a:latin typeface="Lato"/>
                <a:ea typeface="+mn-lt"/>
                <a:cs typeface="+mn-lt"/>
              </a:rPr>
              <a:t>Goal</a:t>
            </a:r>
            <a:r>
              <a:rPr lang="en-US" sz="2400" b="1" dirty="0">
                <a:solidFill>
                  <a:srgbClr val="243695"/>
                </a:solidFill>
                <a:latin typeface="Lato"/>
                <a:ea typeface="Calibri"/>
                <a:cs typeface="Calibri"/>
              </a:rPr>
              <a:t>:</a:t>
            </a:r>
            <a:r>
              <a:rPr lang="en-US" sz="2400" b="1" dirty="0">
                <a:solidFill>
                  <a:srgbClr val="243695"/>
                </a:solidFill>
                <a:latin typeface="Calibri"/>
                <a:ea typeface="Calibri"/>
                <a:cs typeface="Calibri"/>
              </a:rPr>
              <a:t> </a:t>
            </a:r>
            <a:r>
              <a:rPr lang="en-US" sz="2400" b="1" dirty="0">
                <a:solidFill>
                  <a:srgbClr val="243695"/>
                </a:solidFill>
                <a:latin typeface="Lato"/>
                <a:ea typeface="Lato"/>
                <a:cs typeface="Lato"/>
              </a:rPr>
              <a:t> Speed up grant proposal process</a:t>
            </a:r>
            <a:endParaRPr lang="en-US" dirty="0"/>
          </a:p>
          <a:p>
            <a:pPr marL="742950" lvl="1" indent="-285750">
              <a:buFont typeface="Arial,Sans-Serif"/>
              <a:buChar char="•"/>
            </a:pPr>
            <a:r>
              <a:rPr lang="en-US" sz="1600" dirty="0">
                <a:latin typeface="Arial"/>
                <a:ea typeface="Calibri"/>
                <a:cs typeface="Arial"/>
              </a:rPr>
              <a:t>Use </a:t>
            </a:r>
            <a:r>
              <a:rPr lang="en-US" sz="1600" dirty="0" err="1">
                <a:latin typeface="Arial"/>
                <a:ea typeface="Calibri"/>
                <a:cs typeface="Arial"/>
              </a:rPr>
              <a:t>GenAI</a:t>
            </a:r>
            <a:r>
              <a:rPr lang="en-US" sz="1600" dirty="0">
                <a:latin typeface="Arial"/>
                <a:ea typeface="Calibri"/>
                <a:cs typeface="Arial"/>
              </a:rPr>
              <a:t> to create a proposal template based off an engineered </a:t>
            </a:r>
            <a:r>
              <a:rPr lang="en-US" sz="1600" dirty="0" err="1">
                <a:latin typeface="Arial"/>
                <a:ea typeface="Calibri"/>
                <a:cs typeface="Arial"/>
              </a:rPr>
              <a:t>promt</a:t>
            </a:r>
          </a:p>
          <a:p>
            <a:endParaRPr lang="en-US" sz="2400" dirty="0">
              <a:latin typeface="Calibri" panose="020F0502020204030204"/>
              <a:ea typeface="Lato"/>
              <a:cs typeface="Calibri"/>
            </a:endParaRPr>
          </a:p>
          <a:p>
            <a:pPr lvl="2"/>
            <a:endParaRPr lang="en-US" sz="2000">
              <a:ea typeface="Calibri"/>
              <a:cs typeface="Calibri"/>
            </a:endParaRPr>
          </a:p>
          <a:p>
            <a:pPr marL="800100" lvl="1" indent="-342900">
              <a:buFont typeface="Courier New"/>
              <a:buChar char="o"/>
            </a:pPr>
            <a:endParaRPr lang="en-US" sz="2000">
              <a:latin typeface="Lato"/>
              <a:ea typeface="Lato"/>
              <a:cs typeface="Calibri"/>
            </a:endParaRPr>
          </a:p>
          <a:p>
            <a:pPr marL="1257300" lvl="2" indent="-342900">
              <a:buFont typeface="Wingdings"/>
              <a:buChar char="§"/>
            </a:pPr>
            <a:endParaRPr lang="en-US" sz="2000">
              <a:latin typeface="Calibri"/>
              <a:ea typeface="Lato"/>
              <a:cs typeface="Calibri"/>
            </a:endParaRPr>
          </a:p>
        </p:txBody>
      </p:sp>
      <p:sp>
        <p:nvSpPr>
          <p:cNvPr id="2" name="Title 1">
            <a:extLst>
              <a:ext uri="{FF2B5EF4-FFF2-40B4-BE49-F238E27FC236}">
                <a16:creationId xmlns:a16="http://schemas.microsoft.com/office/drawing/2014/main" id="{BE429DB2-3892-DED8-4165-2A7562B2FEFC}"/>
              </a:ext>
            </a:extLst>
          </p:cNvPr>
          <p:cNvSpPr txBox="1">
            <a:spLocks/>
          </p:cNvSpPr>
          <p:nvPr/>
        </p:nvSpPr>
        <p:spPr>
          <a:xfrm>
            <a:off x="399288" y="502130"/>
            <a:ext cx="10515600" cy="527555"/>
          </a:xfrm>
          <a:prstGeom prst="rect">
            <a:avLst/>
          </a:prstGeom>
        </p:spPr>
        <p:txBody>
          <a:bodyPr>
            <a:noAutofit/>
          </a:bodyPr>
          <a:lstStyle>
            <a:lvl1pPr algn="l" defTabSz="914400" rtl="0" eaLnBrk="1" latinLnBrk="0" hangingPunct="1">
              <a:lnSpc>
                <a:spcPct val="90000"/>
              </a:lnSpc>
              <a:spcBef>
                <a:spcPct val="0"/>
              </a:spcBef>
              <a:buNone/>
              <a:defRPr sz="3600" b="1" kern="1200">
                <a:solidFill>
                  <a:srgbClr val="314C63"/>
                </a:solidFill>
                <a:latin typeface="Arial" panose="020B0604020202020204" pitchFamily="34" charset="0"/>
                <a:ea typeface="+mj-ea"/>
                <a:cs typeface="Arial" panose="020B0604020202020204" pitchFamily="34" charset="0"/>
              </a:defRPr>
            </a:lvl1pPr>
          </a:lstStyle>
          <a:p>
            <a:r>
              <a:rPr lang="en-US" sz="3200">
                <a:solidFill>
                  <a:schemeClr val="bg1"/>
                </a:solidFill>
                <a:latin typeface="Lato" panose="020F0502020204030203" pitchFamily="34" charset="77"/>
              </a:rPr>
              <a:t>Proposal Generation </a:t>
            </a:r>
          </a:p>
        </p:txBody>
      </p:sp>
      <p:sp>
        <p:nvSpPr>
          <p:cNvPr id="3" name="Slide Number Placeholder 5">
            <a:extLst>
              <a:ext uri="{FF2B5EF4-FFF2-40B4-BE49-F238E27FC236}">
                <a16:creationId xmlns:a16="http://schemas.microsoft.com/office/drawing/2014/main" id="{B41C8636-89EE-14FE-EB5C-C20C767E0A70}"/>
              </a:ext>
            </a:extLst>
          </p:cNvPr>
          <p:cNvSpPr>
            <a:spLocks noGrp="1"/>
          </p:cNvSpPr>
          <p:nvPr>
            <p:ph type="sldNum" sz="quarter" idx="12"/>
          </p:nvPr>
        </p:nvSpPr>
        <p:spPr>
          <a:xfrm>
            <a:off x="10665281" y="5994400"/>
            <a:ext cx="470452" cy="365125"/>
          </a:xfrm>
        </p:spPr>
        <p:txBody>
          <a:bodyPr/>
          <a:lstStyle/>
          <a:p>
            <a:fld id="{7455917C-7678-D942-AACB-85CA4599E398}" type="slidenum">
              <a:rPr lang="en-US" smtClean="0"/>
              <a:pPr/>
              <a:t>11</a:t>
            </a:fld>
            <a:endParaRPr lang="en-US"/>
          </a:p>
        </p:txBody>
      </p:sp>
      <p:sp>
        <p:nvSpPr>
          <p:cNvPr id="4" name="Rectangle: Rounded Corners 3">
            <a:extLst>
              <a:ext uri="{FF2B5EF4-FFF2-40B4-BE49-F238E27FC236}">
                <a16:creationId xmlns:a16="http://schemas.microsoft.com/office/drawing/2014/main" id="{87F1730F-7694-D499-4A0A-8BAD66262F14}"/>
              </a:ext>
            </a:extLst>
          </p:cNvPr>
          <p:cNvSpPr/>
          <p:nvPr/>
        </p:nvSpPr>
        <p:spPr>
          <a:xfrm>
            <a:off x="8457770" y="2364027"/>
            <a:ext cx="2683565" cy="546652"/>
          </a:xfrm>
          <a:prstGeom prst="roundRect">
            <a:avLst/>
          </a:prstGeom>
          <a:solidFill>
            <a:srgbClr val="F7AB6D"/>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ea typeface="+mn-lt"/>
                <a:cs typeface="+mn-lt"/>
              </a:rPr>
              <a:t>Initial problem data/info</a:t>
            </a:r>
          </a:p>
        </p:txBody>
      </p:sp>
      <p:sp>
        <p:nvSpPr>
          <p:cNvPr id="6" name="Rectangle: Rounded Corners 5">
            <a:extLst>
              <a:ext uri="{FF2B5EF4-FFF2-40B4-BE49-F238E27FC236}">
                <a16:creationId xmlns:a16="http://schemas.microsoft.com/office/drawing/2014/main" id="{ED697BA8-3B37-D0AA-6CFF-1A854BADBF7C}"/>
              </a:ext>
            </a:extLst>
          </p:cNvPr>
          <p:cNvSpPr/>
          <p:nvPr/>
        </p:nvSpPr>
        <p:spPr>
          <a:xfrm>
            <a:off x="8457769" y="3562700"/>
            <a:ext cx="2683565" cy="546652"/>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err="1">
                <a:solidFill>
                  <a:srgbClr val="000000"/>
                </a:solidFill>
                <a:ea typeface="Calibri"/>
                <a:cs typeface="Calibri"/>
              </a:rPr>
              <a:t>GenAI</a:t>
            </a:r>
            <a:endParaRPr lang="en-US" dirty="0" err="1">
              <a:solidFill>
                <a:srgbClr val="000000"/>
              </a:solidFill>
            </a:endParaRPr>
          </a:p>
        </p:txBody>
      </p:sp>
      <p:sp>
        <p:nvSpPr>
          <p:cNvPr id="7" name="Rectangle: Rounded Corners 6">
            <a:extLst>
              <a:ext uri="{FF2B5EF4-FFF2-40B4-BE49-F238E27FC236}">
                <a16:creationId xmlns:a16="http://schemas.microsoft.com/office/drawing/2014/main" id="{2885D54F-84CB-38EF-A748-A566FCFA0E1E}"/>
              </a:ext>
            </a:extLst>
          </p:cNvPr>
          <p:cNvSpPr/>
          <p:nvPr/>
        </p:nvSpPr>
        <p:spPr>
          <a:xfrm>
            <a:off x="8457770" y="4757647"/>
            <a:ext cx="2683565" cy="546652"/>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ea typeface="Calibri"/>
                <a:cs typeface="Calibri"/>
              </a:rPr>
              <a:t>Proposal</a:t>
            </a:r>
          </a:p>
        </p:txBody>
      </p:sp>
      <p:cxnSp>
        <p:nvCxnSpPr>
          <p:cNvPr id="8" name="Straight Arrow Connector 7">
            <a:extLst>
              <a:ext uri="{FF2B5EF4-FFF2-40B4-BE49-F238E27FC236}">
                <a16:creationId xmlns:a16="http://schemas.microsoft.com/office/drawing/2014/main" id="{7FE5444C-18E6-3FFE-55E2-DE448227AEFE}"/>
              </a:ext>
            </a:extLst>
          </p:cNvPr>
          <p:cNvCxnSpPr/>
          <p:nvPr/>
        </p:nvCxnSpPr>
        <p:spPr>
          <a:xfrm flipH="1">
            <a:off x="9800883" y="3027668"/>
            <a:ext cx="1815" cy="406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CA16D330-F809-7819-ADD6-2678362E76E9}"/>
              </a:ext>
            </a:extLst>
          </p:cNvPr>
          <p:cNvCxnSpPr>
            <a:cxnSpLocks/>
          </p:cNvCxnSpPr>
          <p:nvPr/>
        </p:nvCxnSpPr>
        <p:spPr>
          <a:xfrm flipH="1">
            <a:off x="9802204" y="4224239"/>
            <a:ext cx="1815" cy="406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83546906"/>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965E0-249A-CE8C-48FF-885709652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E80AF-C627-2A7C-20E5-6F6069EAE2C8}"/>
              </a:ext>
            </a:extLst>
          </p:cNvPr>
          <p:cNvSpPr txBox="1">
            <a:spLocks/>
          </p:cNvSpPr>
          <p:nvPr/>
        </p:nvSpPr>
        <p:spPr>
          <a:xfrm>
            <a:off x="399288" y="502130"/>
            <a:ext cx="10515600" cy="527555"/>
          </a:xfrm>
          <a:prstGeom prst="rect">
            <a:avLst/>
          </a:prstGeom>
        </p:spPr>
        <p:txBody>
          <a:bodyPr>
            <a:noAutofit/>
          </a:bodyPr>
          <a:lstStyle>
            <a:lvl1pPr algn="l" defTabSz="914400" rtl="0" eaLnBrk="1" latinLnBrk="0" hangingPunct="1">
              <a:lnSpc>
                <a:spcPct val="90000"/>
              </a:lnSpc>
              <a:spcBef>
                <a:spcPct val="0"/>
              </a:spcBef>
              <a:buNone/>
              <a:defRPr sz="3600" b="1" kern="1200">
                <a:solidFill>
                  <a:srgbClr val="314C63"/>
                </a:solidFill>
                <a:latin typeface="Arial" panose="020B0604020202020204" pitchFamily="34" charset="0"/>
                <a:ea typeface="+mj-ea"/>
                <a:cs typeface="Arial" panose="020B0604020202020204" pitchFamily="34" charset="0"/>
              </a:defRPr>
            </a:lvl1pPr>
          </a:lstStyle>
          <a:p>
            <a:r>
              <a:rPr lang="en-US" sz="3200">
                <a:solidFill>
                  <a:schemeClr val="bg1"/>
                </a:solidFill>
                <a:latin typeface="Lato" panose="020F0502020204030203" pitchFamily="34" charset="77"/>
              </a:rPr>
              <a:t>Timeline</a:t>
            </a:r>
          </a:p>
        </p:txBody>
      </p:sp>
      <p:sp>
        <p:nvSpPr>
          <p:cNvPr id="3" name="Slide Number Placeholder 5">
            <a:extLst>
              <a:ext uri="{FF2B5EF4-FFF2-40B4-BE49-F238E27FC236}">
                <a16:creationId xmlns:a16="http://schemas.microsoft.com/office/drawing/2014/main" id="{18CCD2FD-A066-D4C4-CB34-B5E91A645370}"/>
              </a:ext>
            </a:extLst>
          </p:cNvPr>
          <p:cNvSpPr>
            <a:spLocks noGrp="1"/>
          </p:cNvSpPr>
          <p:nvPr>
            <p:ph type="sldNum" sz="quarter" idx="12"/>
          </p:nvPr>
        </p:nvSpPr>
        <p:spPr>
          <a:xfrm>
            <a:off x="10665281" y="5994400"/>
            <a:ext cx="470452" cy="365125"/>
          </a:xfrm>
        </p:spPr>
        <p:txBody>
          <a:bodyPr/>
          <a:lstStyle/>
          <a:p>
            <a:fld id="{7455917C-7678-D942-AACB-85CA4599E398}" type="slidenum">
              <a:rPr lang="en-US" smtClean="0"/>
              <a:pPr/>
              <a:t>12</a:t>
            </a:fld>
            <a:endParaRPr lang="en-US"/>
          </a:p>
        </p:txBody>
      </p:sp>
      <p:sp>
        <p:nvSpPr>
          <p:cNvPr id="6" name="Rectangle: Rounded Corners 3">
            <a:extLst>
              <a:ext uri="{FF2B5EF4-FFF2-40B4-BE49-F238E27FC236}">
                <a16:creationId xmlns:a16="http://schemas.microsoft.com/office/drawing/2014/main" id="{2CF31ED1-EE93-2186-22FE-BFF9BC7BF4F0}"/>
              </a:ext>
            </a:extLst>
          </p:cNvPr>
          <p:cNvSpPr/>
          <p:nvPr/>
        </p:nvSpPr>
        <p:spPr>
          <a:xfrm>
            <a:off x="4444057" y="1660187"/>
            <a:ext cx="2566736" cy="930442"/>
          </a:xfrm>
          <a:prstGeom prst="roundRect">
            <a:avLst/>
          </a:prstGeom>
          <a:solidFill>
            <a:srgbClr val="A8CC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Lato" panose="020F0502020204030203" pitchFamily="34" charset="0"/>
                <a:ea typeface="Lato" panose="020F0502020204030203" pitchFamily="34" charset="0"/>
                <a:cs typeface="Lato" panose="020F0502020204030203" pitchFamily="34" charset="0"/>
              </a:rPr>
              <a:t>Proactive Initiation of Grant Process</a:t>
            </a:r>
          </a:p>
        </p:txBody>
      </p:sp>
      <p:sp>
        <p:nvSpPr>
          <p:cNvPr id="8" name="Rectangle: Rounded Corners 5">
            <a:extLst>
              <a:ext uri="{FF2B5EF4-FFF2-40B4-BE49-F238E27FC236}">
                <a16:creationId xmlns:a16="http://schemas.microsoft.com/office/drawing/2014/main" id="{EE815515-5D17-236D-2546-007F401152B5}"/>
              </a:ext>
            </a:extLst>
          </p:cNvPr>
          <p:cNvSpPr/>
          <p:nvPr/>
        </p:nvSpPr>
        <p:spPr>
          <a:xfrm>
            <a:off x="743481" y="1642512"/>
            <a:ext cx="2770736" cy="930442"/>
          </a:xfrm>
          <a:prstGeom prst="roundRect">
            <a:avLst/>
          </a:prstGeom>
          <a:solidFill>
            <a:srgbClr val="FFB37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chemeClr val="tx1"/>
                </a:solidFill>
                <a:latin typeface="Lato" panose="020F0502020204030203" pitchFamily="34" charset="0"/>
                <a:ea typeface="Lato" panose="020F0502020204030203" pitchFamily="34" charset="0"/>
                <a:cs typeface="Lato" panose="020F0502020204030203" pitchFamily="34" charset="0"/>
              </a:rPr>
              <a:t>Proposal Selection</a:t>
            </a:r>
            <a:endParaRPr lang="en-US" sz="2000">
              <a:solidFill>
                <a:schemeClr val="tx1"/>
              </a:solidFill>
              <a:latin typeface="Lato" panose="020F0502020204030203" pitchFamily="34" charset="0"/>
              <a:ea typeface="Lato" panose="020F0502020204030203" pitchFamily="34" charset="0"/>
              <a:cs typeface="Lato" panose="020F0502020204030203" pitchFamily="34" charset="0"/>
            </a:endParaRPr>
          </a:p>
        </p:txBody>
      </p:sp>
      <p:cxnSp>
        <p:nvCxnSpPr>
          <p:cNvPr id="10" name="Straight Arrow Connector 9">
            <a:extLst>
              <a:ext uri="{FF2B5EF4-FFF2-40B4-BE49-F238E27FC236}">
                <a16:creationId xmlns:a16="http://schemas.microsoft.com/office/drawing/2014/main" id="{F7FAEC5C-3AF7-A015-3DDD-032A26DC8AB5}"/>
              </a:ext>
            </a:extLst>
          </p:cNvPr>
          <p:cNvCxnSpPr>
            <a:cxnSpLocks/>
          </p:cNvCxnSpPr>
          <p:nvPr/>
        </p:nvCxnSpPr>
        <p:spPr>
          <a:xfrm>
            <a:off x="3697849" y="2075421"/>
            <a:ext cx="534522" cy="17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 name="Straight Arrow Connector 3">
            <a:extLst>
              <a:ext uri="{FF2B5EF4-FFF2-40B4-BE49-F238E27FC236}">
                <a16:creationId xmlns:a16="http://schemas.microsoft.com/office/drawing/2014/main" id="{F482FC7A-4A4F-E202-FCD1-A2FBD1B49C33}"/>
              </a:ext>
            </a:extLst>
          </p:cNvPr>
          <p:cNvCxnSpPr>
            <a:cxnSpLocks/>
          </p:cNvCxnSpPr>
          <p:nvPr/>
        </p:nvCxnSpPr>
        <p:spPr>
          <a:xfrm>
            <a:off x="7405849" y="2075421"/>
            <a:ext cx="534522" cy="17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Rounded Corners 12">
            <a:extLst>
              <a:ext uri="{FF2B5EF4-FFF2-40B4-BE49-F238E27FC236}">
                <a16:creationId xmlns:a16="http://schemas.microsoft.com/office/drawing/2014/main" id="{41F130CA-386E-7C81-1F69-91A3626F9FBA}"/>
              </a:ext>
            </a:extLst>
          </p:cNvPr>
          <p:cNvSpPr/>
          <p:nvPr/>
        </p:nvSpPr>
        <p:spPr>
          <a:xfrm>
            <a:off x="8152057" y="1660187"/>
            <a:ext cx="2638736" cy="930442"/>
          </a:xfrm>
          <a:prstGeom prst="roundRect">
            <a:avLst/>
          </a:prstGeom>
          <a:solidFill>
            <a:srgbClr val="ED999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tx1"/>
                </a:solidFill>
                <a:latin typeface="Lato" panose="020F0502020204030203" pitchFamily="34" charset="0"/>
                <a:ea typeface="Lato" panose="020F0502020204030203" pitchFamily="34" charset="0"/>
                <a:cs typeface="Lato" panose="020F0502020204030203" pitchFamily="34" charset="0"/>
              </a:rPr>
              <a:t>Proposal Generation</a:t>
            </a:r>
            <a:endParaRPr lang="en-US" sz="2000">
              <a:solidFill>
                <a:schemeClr val="tx1"/>
              </a:solidFill>
              <a:latin typeface="Lato" panose="020F0502020204030203" pitchFamily="34" charset="0"/>
              <a:ea typeface="Lato" panose="020F0502020204030203" pitchFamily="34" charset="0"/>
              <a:cs typeface="Lato" panose="020F0502020204030203" pitchFamily="34" charset="0"/>
            </a:endParaRPr>
          </a:p>
        </p:txBody>
      </p:sp>
      <p:cxnSp>
        <p:nvCxnSpPr>
          <p:cNvPr id="19" name="Straight Arrow Connector 18">
            <a:extLst>
              <a:ext uri="{FF2B5EF4-FFF2-40B4-BE49-F238E27FC236}">
                <a16:creationId xmlns:a16="http://schemas.microsoft.com/office/drawing/2014/main" id="{82B38AA0-5A9B-F975-AD21-C69863A114A4}"/>
              </a:ext>
            </a:extLst>
          </p:cNvPr>
          <p:cNvCxnSpPr/>
          <p:nvPr/>
        </p:nvCxnSpPr>
        <p:spPr>
          <a:xfrm flipV="1">
            <a:off x="745565" y="3901141"/>
            <a:ext cx="10050928" cy="1195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99DE511-03A2-C905-F576-98B1E2789AA0}"/>
              </a:ext>
            </a:extLst>
          </p:cNvPr>
          <p:cNvCxnSpPr/>
          <p:nvPr/>
        </p:nvCxnSpPr>
        <p:spPr>
          <a:xfrm>
            <a:off x="3562911" y="3510616"/>
            <a:ext cx="2988" cy="39893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30416E6-CBD3-E010-53AD-9BF07C27FB3F}"/>
              </a:ext>
            </a:extLst>
          </p:cNvPr>
          <p:cNvCxnSpPr/>
          <p:nvPr/>
        </p:nvCxnSpPr>
        <p:spPr>
          <a:xfrm>
            <a:off x="7060078" y="3511549"/>
            <a:ext cx="2989" cy="39893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F42CDC-B868-1F12-4971-C11147CE1F36}"/>
              </a:ext>
            </a:extLst>
          </p:cNvPr>
          <p:cNvCxnSpPr>
            <a:cxnSpLocks/>
          </p:cNvCxnSpPr>
          <p:nvPr/>
        </p:nvCxnSpPr>
        <p:spPr>
          <a:xfrm>
            <a:off x="709146" y="3510616"/>
            <a:ext cx="2988" cy="39893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41E8D7B-874D-1926-9AD1-3FE709A9281E}"/>
              </a:ext>
            </a:extLst>
          </p:cNvPr>
          <p:cNvCxnSpPr>
            <a:cxnSpLocks/>
          </p:cNvCxnSpPr>
          <p:nvPr/>
        </p:nvCxnSpPr>
        <p:spPr>
          <a:xfrm>
            <a:off x="10824322" y="3465792"/>
            <a:ext cx="2988" cy="39893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CD0707E-42E7-AD6B-0095-CAA4FC359457}"/>
              </a:ext>
            </a:extLst>
          </p:cNvPr>
          <p:cNvSpPr txBox="1"/>
          <p:nvPr/>
        </p:nvSpPr>
        <p:spPr>
          <a:xfrm>
            <a:off x="298824" y="4034117"/>
            <a:ext cx="8217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Today</a:t>
            </a:r>
            <a:endParaRPr lang="en-US"/>
          </a:p>
        </p:txBody>
      </p:sp>
      <p:sp>
        <p:nvSpPr>
          <p:cNvPr id="25" name="TextBox 24">
            <a:extLst>
              <a:ext uri="{FF2B5EF4-FFF2-40B4-BE49-F238E27FC236}">
                <a16:creationId xmlns:a16="http://schemas.microsoft.com/office/drawing/2014/main" id="{9FA1A695-E892-82D8-7FFB-4C892523BAB9}"/>
              </a:ext>
            </a:extLst>
          </p:cNvPr>
          <p:cNvSpPr txBox="1"/>
          <p:nvPr/>
        </p:nvSpPr>
        <p:spPr>
          <a:xfrm>
            <a:off x="3014381" y="4030382"/>
            <a:ext cx="10981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100 Days</a:t>
            </a:r>
            <a:endParaRPr lang="en-US"/>
          </a:p>
        </p:txBody>
      </p:sp>
      <p:sp>
        <p:nvSpPr>
          <p:cNvPr id="26" name="TextBox 25">
            <a:extLst>
              <a:ext uri="{FF2B5EF4-FFF2-40B4-BE49-F238E27FC236}">
                <a16:creationId xmlns:a16="http://schemas.microsoft.com/office/drawing/2014/main" id="{081B015A-2F3E-9294-D5C2-987FFAC0CA60}"/>
              </a:ext>
            </a:extLst>
          </p:cNvPr>
          <p:cNvSpPr txBox="1"/>
          <p:nvPr/>
        </p:nvSpPr>
        <p:spPr>
          <a:xfrm>
            <a:off x="6682441" y="4034117"/>
            <a:ext cx="762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1 Year</a:t>
            </a:r>
            <a:endParaRPr lang="en-US"/>
          </a:p>
        </p:txBody>
      </p:sp>
      <p:sp>
        <p:nvSpPr>
          <p:cNvPr id="27" name="TextBox 26">
            <a:extLst>
              <a:ext uri="{FF2B5EF4-FFF2-40B4-BE49-F238E27FC236}">
                <a16:creationId xmlns:a16="http://schemas.microsoft.com/office/drawing/2014/main" id="{1779E546-899E-A464-A663-8CCBA273B054}"/>
              </a:ext>
            </a:extLst>
          </p:cNvPr>
          <p:cNvSpPr txBox="1"/>
          <p:nvPr/>
        </p:nvSpPr>
        <p:spPr>
          <a:xfrm>
            <a:off x="10275794" y="4030381"/>
            <a:ext cx="10944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5+ Years</a:t>
            </a:r>
            <a:endParaRPr lang="en-US"/>
          </a:p>
        </p:txBody>
      </p:sp>
    </p:spTree>
    <p:extLst>
      <p:ext uri="{BB962C8B-B14F-4D97-AF65-F5344CB8AC3E}">
        <p14:creationId xmlns:p14="http://schemas.microsoft.com/office/powerpoint/2010/main" val="1928983773"/>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D4FFD-26F7-F3BF-21AE-79729C2438B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EC7CEAC-2C0E-9A0B-F638-DB9CB7815B88}"/>
              </a:ext>
            </a:extLst>
          </p:cNvPr>
          <p:cNvSpPr txBox="1"/>
          <p:nvPr/>
        </p:nvSpPr>
        <p:spPr>
          <a:xfrm>
            <a:off x="419650" y="1647626"/>
            <a:ext cx="9984437" cy="5201424"/>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US" sz="2000" b="1">
                <a:solidFill>
                  <a:srgbClr val="243695"/>
                </a:solidFill>
                <a:latin typeface="Lato"/>
                <a:ea typeface="+mn-lt"/>
                <a:cs typeface="+mn-lt"/>
              </a:rPr>
              <a:t>Short-Term</a:t>
            </a:r>
          </a:p>
          <a:p>
            <a:pPr marL="800100" lvl="1" indent="-342900">
              <a:buFont typeface="Arial" panose="020B0604020202020204" pitchFamily="34" charset="0"/>
              <a:buChar char="•"/>
            </a:pPr>
            <a:r>
              <a:rPr lang="en-US">
                <a:latin typeface="Lato"/>
                <a:ea typeface="Lato"/>
                <a:cs typeface="Lato"/>
              </a:rPr>
              <a:t>Impact Classifier</a:t>
            </a:r>
          </a:p>
          <a:p>
            <a:pPr lvl="1"/>
            <a:endParaRPr lang="en-US" sz="2000">
              <a:solidFill>
                <a:srgbClr val="000000"/>
              </a:solidFill>
              <a:latin typeface="Arial"/>
              <a:ea typeface="Lato"/>
              <a:cs typeface="Arial"/>
            </a:endParaRPr>
          </a:p>
          <a:p>
            <a:pPr marL="342900" indent="-342900">
              <a:buFont typeface="Arial" panose="020B0604020202020204" pitchFamily="34" charset="0"/>
              <a:buChar char="•"/>
            </a:pPr>
            <a:r>
              <a:rPr lang="en-US" sz="2000" b="1">
                <a:solidFill>
                  <a:srgbClr val="243695"/>
                </a:solidFill>
                <a:latin typeface="Lato"/>
                <a:ea typeface="+mn-lt"/>
                <a:cs typeface="+mn-lt"/>
              </a:rPr>
              <a:t>Long-Term</a:t>
            </a:r>
            <a:endParaRPr lang="en-US" sz="2000">
              <a:latin typeface="Lato"/>
              <a:ea typeface="Lato"/>
              <a:cs typeface="Lato"/>
            </a:endParaRPr>
          </a:p>
          <a:p>
            <a:pPr marL="800100" lvl="1" indent="-342900">
              <a:buFont typeface="Arial" panose="020B0604020202020204" pitchFamily="34" charset="0"/>
              <a:buChar char="•"/>
            </a:pPr>
            <a:r>
              <a:rPr lang="en-US">
                <a:latin typeface="Lato"/>
                <a:ea typeface="Lato"/>
                <a:cs typeface="Lato"/>
              </a:rPr>
              <a:t>Expanding database</a:t>
            </a:r>
            <a:endParaRPr lang="en-US">
              <a:latin typeface="Lato" panose="020F0502020204030203" pitchFamily="34" charset="77"/>
              <a:ea typeface="Lato"/>
              <a:cs typeface="Lato"/>
            </a:endParaRPr>
          </a:p>
          <a:p>
            <a:pPr marL="800100" lvl="1" indent="-342900">
              <a:buFont typeface="Arial,Sans-Serif" panose="020B0604020202020204" pitchFamily="34" charset="0"/>
              <a:buChar char="•"/>
            </a:pPr>
            <a:r>
              <a:rPr lang="en-US">
                <a:latin typeface="Arial"/>
                <a:ea typeface="Lato"/>
                <a:cs typeface="Arial"/>
              </a:rPr>
              <a:t>AI assisted grant request process</a:t>
            </a:r>
          </a:p>
          <a:p>
            <a:pPr marL="800100" lvl="1" indent="-342900">
              <a:buFont typeface="Arial" panose="020B0604020202020204" pitchFamily="34" charset="0"/>
              <a:buChar char="•"/>
            </a:pPr>
            <a:r>
              <a:rPr lang="en-US">
                <a:latin typeface="Lato"/>
                <a:ea typeface="Lato"/>
                <a:cs typeface="Lato"/>
              </a:rPr>
              <a:t>Relief fund</a:t>
            </a:r>
            <a:endParaRPr lang="en-US">
              <a:latin typeface="Lato" panose="020F0502020204030203" pitchFamily="34" charset="77"/>
              <a:ea typeface="Lato"/>
              <a:cs typeface="Lato"/>
            </a:endParaRPr>
          </a:p>
          <a:p>
            <a:pPr marL="800100" lvl="1" indent="-342900">
              <a:buFont typeface="Arial" panose="020B0604020202020204" pitchFamily="34" charset="0"/>
              <a:buChar char="•"/>
            </a:pPr>
            <a:r>
              <a:rPr lang="en-US">
                <a:latin typeface="Arial"/>
                <a:ea typeface="Lato"/>
                <a:cs typeface="Arial"/>
              </a:rPr>
              <a:t>Catch &amp; contain outbreaks quickly</a:t>
            </a:r>
          </a:p>
          <a:p>
            <a:pPr marL="800100" lvl="1" indent="-342900">
              <a:buFont typeface="Arial" panose="020B0604020202020204" pitchFamily="34" charset="0"/>
              <a:buChar char="•"/>
            </a:pPr>
            <a:r>
              <a:rPr lang="en-US">
                <a:latin typeface="Arial"/>
                <a:ea typeface="Lato"/>
                <a:cs typeface="Arial"/>
              </a:rPr>
              <a:t>Begin research early</a:t>
            </a:r>
            <a:endParaRPr lang="en-US">
              <a:latin typeface="Lato"/>
              <a:ea typeface="Lato"/>
              <a:cs typeface="Lato"/>
            </a:endParaRPr>
          </a:p>
          <a:p>
            <a:pPr lvl="1"/>
            <a:endParaRPr lang="en-US" sz="2000">
              <a:latin typeface="Lato"/>
              <a:ea typeface="Lato"/>
              <a:cs typeface="Lato"/>
            </a:endParaRPr>
          </a:p>
          <a:p>
            <a:pPr lvl="1" algn="ctr"/>
            <a:r>
              <a:rPr lang="en-US" sz="2400" b="1">
                <a:solidFill>
                  <a:srgbClr val="243695"/>
                </a:solidFill>
                <a:latin typeface="Lato"/>
                <a:ea typeface="+mn-lt"/>
                <a:cs typeface="+mn-lt"/>
              </a:rPr>
              <a:t>Goal</a:t>
            </a:r>
            <a:r>
              <a:rPr lang="en-US" sz="2400">
                <a:latin typeface="Lato"/>
                <a:ea typeface="Lato"/>
                <a:cs typeface="Lato"/>
              </a:rPr>
              <a:t>: expedite grants for public health emergencies </a:t>
            </a:r>
            <a:endParaRPr lang="en-US" sz="2400">
              <a:latin typeface="Lato" panose="020F0502020204030203" pitchFamily="34" charset="77"/>
              <a:ea typeface="Lato"/>
              <a:cs typeface="Lato"/>
            </a:endParaRPr>
          </a:p>
          <a:p>
            <a:pPr marL="800100" lvl="1" indent="-342900">
              <a:buFont typeface="Calibri"/>
              <a:buChar char="-"/>
            </a:pPr>
            <a:endParaRPr lang="en-US" sz="2000">
              <a:solidFill>
                <a:srgbClr val="243695"/>
              </a:solidFill>
              <a:latin typeface="Lato" panose="020F0502020204030203" pitchFamily="34" charset="77"/>
              <a:ea typeface="Lato"/>
              <a:cs typeface="Lato"/>
            </a:endParaRPr>
          </a:p>
          <a:p>
            <a:pPr marL="800100" lvl="1" indent="-342900">
              <a:buFont typeface="Calibri"/>
              <a:buChar char="-"/>
            </a:pPr>
            <a:endParaRPr lang="en-US" sz="2000" b="1">
              <a:solidFill>
                <a:srgbClr val="243695"/>
              </a:solidFill>
              <a:latin typeface="Lato" panose="020F0502020204030203" pitchFamily="34" charset="77"/>
              <a:ea typeface="Lato"/>
              <a:cs typeface="Lato"/>
            </a:endParaRPr>
          </a:p>
          <a:p>
            <a:endParaRPr lang="en-US" sz="1600">
              <a:latin typeface="Lato" panose="020F0502020204030203" pitchFamily="34" charset="77"/>
              <a:ea typeface="Lato"/>
              <a:cs typeface="Lato"/>
            </a:endParaRPr>
          </a:p>
          <a:p>
            <a:endParaRPr lang="en-US" sz="1600">
              <a:latin typeface="Lato" panose="020F0502020204030203" pitchFamily="34" charset="77"/>
              <a:ea typeface="Lato"/>
              <a:cs typeface="Lato"/>
            </a:endParaRPr>
          </a:p>
          <a:p>
            <a:endParaRPr lang="en-US" sz="1600">
              <a:latin typeface="Lato" panose="020F0502020204030203" pitchFamily="34" charset="77"/>
              <a:ea typeface="Lato"/>
              <a:cs typeface="Lato"/>
            </a:endParaRPr>
          </a:p>
          <a:p>
            <a:endParaRPr lang="en-US" sz="1600">
              <a:latin typeface="Lato" panose="020F0502020204030203" pitchFamily="34" charset="77"/>
              <a:ea typeface="Lato"/>
              <a:cs typeface="Lato"/>
            </a:endParaRPr>
          </a:p>
          <a:p>
            <a:endParaRPr lang="en-US" sz="1600">
              <a:latin typeface="Lato" panose="020F0502020204030203" pitchFamily="34" charset="77"/>
              <a:ea typeface="Lato"/>
              <a:cs typeface="Lato"/>
            </a:endParaRPr>
          </a:p>
        </p:txBody>
      </p:sp>
      <p:sp>
        <p:nvSpPr>
          <p:cNvPr id="2" name="Title 1">
            <a:extLst>
              <a:ext uri="{FF2B5EF4-FFF2-40B4-BE49-F238E27FC236}">
                <a16:creationId xmlns:a16="http://schemas.microsoft.com/office/drawing/2014/main" id="{4AD994A2-480B-81F1-2453-B7825A8A9B99}"/>
              </a:ext>
            </a:extLst>
          </p:cNvPr>
          <p:cNvSpPr txBox="1">
            <a:spLocks/>
          </p:cNvSpPr>
          <p:nvPr/>
        </p:nvSpPr>
        <p:spPr>
          <a:xfrm>
            <a:off x="399288" y="502130"/>
            <a:ext cx="10515600" cy="527555"/>
          </a:xfrm>
          <a:prstGeom prst="rect">
            <a:avLst/>
          </a:prstGeom>
        </p:spPr>
        <p:txBody>
          <a:bodyPr>
            <a:noAutofit/>
          </a:bodyPr>
          <a:lstStyle>
            <a:lvl1pPr algn="l" defTabSz="914400" rtl="0" eaLnBrk="1" latinLnBrk="0" hangingPunct="1">
              <a:lnSpc>
                <a:spcPct val="90000"/>
              </a:lnSpc>
              <a:spcBef>
                <a:spcPct val="0"/>
              </a:spcBef>
              <a:buNone/>
              <a:defRPr sz="3600" b="1" kern="1200">
                <a:solidFill>
                  <a:srgbClr val="314C63"/>
                </a:solidFill>
                <a:latin typeface="Arial" panose="020B0604020202020204" pitchFamily="34" charset="0"/>
                <a:ea typeface="+mj-ea"/>
                <a:cs typeface="Arial" panose="020B0604020202020204" pitchFamily="34" charset="0"/>
              </a:defRPr>
            </a:lvl1pPr>
          </a:lstStyle>
          <a:p>
            <a:r>
              <a:rPr lang="en-US" sz="3200">
                <a:solidFill>
                  <a:schemeClr val="bg1"/>
                </a:solidFill>
                <a:latin typeface="Lato" panose="020F0502020204030203" pitchFamily="34" charset="77"/>
              </a:rPr>
              <a:t>Short- and Long-Term Impacts</a:t>
            </a:r>
          </a:p>
        </p:txBody>
      </p:sp>
      <p:sp>
        <p:nvSpPr>
          <p:cNvPr id="3" name="Slide Number Placeholder 5">
            <a:extLst>
              <a:ext uri="{FF2B5EF4-FFF2-40B4-BE49-F238E27FC236}">
                <a16:creationId xmlns:a16="http://schemas.microsoft.com/office/drawing/2014/main" id="{8FB197E2-5B67-5ED5-745E-7C46A8D6DD76}"/>
              </a:ext>
            </a:extLst>
          </p:cNvPr>
          <p:cNvSpPr>
            <a:spLocks noGrp="1"/>
          </p:cNvSpPr>
          <p:nvPr>
            <p:ph type="sldNum" sz="quarter" idx="12"/>
          </p:nvPr>
        </p:nvSpPr>
        <p:spPr>
          <a:xfrm>
            <a:off x="10665281" y="5994400"/>
            <a:ext cx="470452" cy="365125"/>
          </a:xfrm>
        </p:spPr>
        <p:txBody>
          <a:bodyPr/>
          <a:lstStyle/>
          <a:p>
            <a:fld id="{7455917C-7678-D942-AACB-85CA4599E398}" type="slidenum">
              <a:rPr lang="en-US" smtClean="0"/>
              <a:pPr/>
              <a:t>13</a:t>
            </a:fld>
            <a:endParaRPr lang="en-US"/>
          </a:p>
        </p:txBody>
      </p:sp>
    </p:spTree>
    <p:extLst>
      <p:ext uri="{BB962C8B-B14F-4D97-AF65-F5344CB8AC3E}">
        <p14:creationId xmlns:p14="http://schemas.microsoft.com/office/powerpoint/2010/main" val="1617948400"/>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B58ED-EE4D-1364-3D45-15786CEFE67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458007-19A0-DA55-C527-06F597315014}"/>
              </a:ext>
            </a:extLst>
          </p:cNvPr>
          <p:cNvSpPr>
            <a:spLocks noGrp="1"/>
          </p:cNvSpPr>
          <p:nvPr>
            <p:ph type="sldNum" sz="quarter" idx="4294967295"/>
          </p:nvPr>
        </p:nvSpPr>
        <p:spPr>
          <a:xfrm>
            <a:off x="11118574" y="6054587"/>
            <a:ext cx="470452" cy="365125"/>
          </a:xfrm>
        </p:spPr>
        <p:txBody>
          <a:bodyPr/>
          <a:lstStyle/>
          <a:p>
            <a:fld id="{7455917C-7678-D942-AACB-85CA4599E398}" type="slidenum">
              <a:rPr lang="en-US" smtClean="0"/>
              <a:t>14</a:t>
            </a:fld>
            <a:endParaRPr lang="en-US"/>
          </a:p>
        </p:txBody>
      </p:sp>
      <p:sp>
        <p:nvSpPr>
          <p:cNvPr id="13" name="Title 3">
            <a:extLst>
              <a:ext uri="{FF2B5EF4-FFF2-40B4-BE49-F238E27FC236}">
                <a16:creationId xmlns:a16="http://schemas.microsoft.com/office/drawing/2014/main" id="{EE45FDE8-28E6-4F7D-4B12-CA55509F3F1A}"/>
              </a:ext>
            </a:extLst>
          </p:cNvPr>
          <p:cNvSpPr>
            <a:spLocks noGrp="1"/>
          </p:cNvSpPr>
          <p:nvPr>
            <p:ph type="title"/>
          </p:nvPr>
        </p:nvSpPr>
        <p:spPr>
          <a:xfrm>
            <a:off x="838200" y="2794824"/>
            <a:ext cx="10515600" cy="975001"/>
          </a:xfrm>
        </p:spPr>
        <p:txBody>
          <a:bodyPr lIns="91440" tIns="45720" rIns="91440" bIns="45720" anchor="t">
            <a:normAutofit/>
          </a:bodyPr>
          <a:lstStyle/>
          <a:p>
            <a:r>
              <a:rPr lang="en-US" sz="6000" b="1">
                <a:latin typeface="Lato"/>
                <a:ea typeface="Lato"/>
                <a:cs typeface="Arial"/>
              </a:rPr>
              <a:t>Thank you!</a:t>
            </a:r>
            <a:endParaRPr lang="en-US" sz="6000" b="1"/>
          </a:p>
        </p:txBody>
      </p:sp>
      <p:cxnSp>
        <p:nvCxnSpPr>
          <p:cNvPr id="14" name="Straight Connector 13">
            <a:extLst>
              <a:ext uri="{FF2B5EF4-FFF2-40B4-BE49-F238E27FC236}">
                <a16:creationId xmlns:a16="http://schemas.microsoft.com/office/drawing/2014/main" id="{C436213A-EB42-CEDF-8D79-DEF4B6010D41}"/>
              </a:ext>
            </a:extLst>
          </p:cNvPr>
          <p:cNvCxnSpPr>
            <a:cxnSpLocks/>
          </p:cNvCxnSpPr>
          <p:nvPr/>
        </p:nvCxnSpPr>
        <p:spPr>
          <a:xfrm>
            <a:off x="4678680" y="3833833"/>
            <a:ext cx="2834640" cy="0"/>
          </a:xfrm>
          <a:prstGeom prst="line">
            <a:avLst/>
          </a:prstGeom>
          <a:ln w="57150">
            <a:solidFill>
              <a:srgbClr val="E23820"/>
            </a:solidFill>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27981016-6C2C-1324-EA0E-55CA16606DB0}"/>
              </a:ext>
            </a:extLst>
          </p:cNvPr>
          <p:cNvSpPr txBox="1">
            <a:spLocks/>
          </p:cNvSpPr>
          <p:nvPr/>
        </p:nvSpPr>
        <p:spPr>
          <a:xfrm>
            <a:off x="4238244" y="6074606"/>
            <a:ext cx="3715512" cy="28047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chemeClr val="accent5">
                    <a:lumMod val="20000"/>
                    <a:lumOff val="80000"/>
                  </a:schemeClr>
                </a:solidFill>
              </a:rPr>
              <a:t>Health IT Summit| January 2024</a:t>
            </a:r>
          </a:p>
        </p:txBody>
      </p:sp>
    </p:spTree>
    <p:extLst>
      <p:ext uri="{BB962C8B-B14F-4D97-AF65-F5344CB8AC3E}">
        <p14:creationId xmlns:p14="http://schemas.microsoft.com/office/powerpoint/2010/main" val="3786781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72A086-C5DE-A399-46DC-EFD8F11DB93C}"/>
              </a:ext>
            </a:extLst>
          </p:cNvPr>
          <p:cNvSpPr>
            <a:spLocks noGrp="1"/>
          </p:cNvSpPr>
          <p:nvPr>
            <p:ph idx="1"/>
          </p:nvPr>
        </p:nvSpPr>
        <p:spPr>
          <a:xfrm>
            <a:off x="405296" y="1517515"/>
            <a:ext cx="10841382" cy="4242623"/>
          </a:xfrm>
        </p:spPr>
        <p:txBody>
          <a:bodyPr vert="horz" lIns="91440" tIns="45720" rIns="91440" bIns="45720" rtlCol="0" anchor="t">
            <a:normAutofit fontScale="47500" lnSpcReduction="20000"/>
          </a:bodyPr>
          <a:lstStyle/>
          <a:p>
            <a:r>
              <a:rPr lang="en-US">
                <a:latin typeface="Lato"/>
                <a:ea typeface="Lato"/>
                <a:cs typeface="Lato"/>
              </a:rPr>
              <a:t>Centers for Disease Control and Prevention. (2023a, September 20). </a:t>
            </a:r>
            <a:r>
              <a:rPr lang="en-US" i="1">
                <a:latin typeface="Lato"/>
                <a:ea typeface="Lato"/>
                <a:cs typeface="Lato"/>
              </a:rPr>
              <a:t>Overview</a:t>
            </a:r>
            <a:r>
              <a:rPr lang="en-US">
                <a:latin typeface="Lato"/>
                <a:ea typeface="Lato"/>
                <a:cs typeface="Lato"/>
              </a:rPr>
              <a:t>. Centers for Disease Control and Prevention. </a:t>
            </a:r>
            <a:r>
              <a:rPr lang="en-US">
                <a:latin typeface="Lato"/>
                <a:ea typeface="Lato"/>
                <a:cs typeface="Lato"/>
                <a:hlinkClick r:id="rId2"/>
              </a:rPr>
              <a:t>https://www.cdc.gov/nssp/overview.html#:~:text=By%20tracking%20symptoms%20of%20patients,whether%20a%20response%20is%20warranted</a:t>
            </a:r>
            <a:r>
              <a:rPr lang="en-US">
                <a:latin typeface="Lato"/>
                <a:ea typeface="Lato"/>
                <a:cs typeface="Lato"/>
              </a:rPr>
              <a:t>. </a:t>
            </a:r>
            <a:endParaRPr lang="en-US">
              <a:ea typeface="Lato" panose="020F0502020204030203" pitchFamily="34" charset="77"/>
            </a:endParaRPr>
          </a:p>
          <a:p>
            <a:r>
              <a:rPr lang="en-US">
                <a:latin typeface="Lato"/>
                <a:ea typeface="Lato"/>
                <a:cs typeface="Lato"/>
              </a:rPr>
              <a:t>Centers for Disease Control and Prevention. (2023b, September 20). </a:t>
            </a:r>
            <a:r>
              <a:rPr lang="en-US" i="1">
                <a:latin typeface="Lato"/>
                <a:ea typeface="Lato"/>
                <a:cs typeface="Lato"/>
              </a:rPr>
              <a:t>Overview</a:t>
            </a:r>
            <a:r>
              <a:rPr lang="en-US">
                <a:latin typeface="Lato"/>
                <a:ea typeface="Lato"/>
                <a:cs typeface="Lato"/>
              </a:rPr>
              <a:t>. Centers for Disease Control and Prevention. </a:t>
            </a:r>
            <a:r>
              <a:rPr lang="en-US">
                <a:latin typeface="Lato"/>
                <a:ea typeface="Lato"/>
                <a:cs typeface="Lato"/>
                <a:hlinkClick r:id="rId3"/>
              </a:rPr>
              <a:t>https://www.cdc.gov/nssp/overview.html</a:t>
            </a:r>
            <a:r>
              <a:rPr lang="en-US">
                <a:latin typeface="Lato"/>
                <a:ea typeface="Lato"/>
                <a:cs typeface="Lato"/>
              </a:rPr>
              <a:t> </a:t>
            </a:r>
            <a:endParaRPr lang="en-US"/>
          </a:p>
          <a:p>
            <a:r>
              <a:rPr lang="en-US">
                <a:latin typeface="Lato"/>
                <a:ea typeface="Lato"/>
                <a:cs typeface="Lato"/>
              </a:rPr>
              <a:t>Devlin, J., Chang, M.-W., Lee, K., &amp; Toutanova, K. (2019, May 24). </a:t>
            </a:r>
            <a:r>
              <a:rPr lang="en-US" i="1">
                <a:latin typeface="Lato"/>
                <a:ea typeface="Lato"/>
                <a:cs typeface="Lato"/>
              </a:rPr>
              <a:t>Bert: Pre-training of deep bidirectional Transformers for language understanding</a:t>
            </a:r>
            <a:r>
              <a:rPr lang="en-US">
                <a:latin typeface="Lato"/>
                <a:ea typeface="Lato"/>
                <a:cs typeface="Lato"/>
              </a:rPr>
              <a:t>. arXiv.org. </a:t>
            </a:r>
            <a:r>
              <a:rPr lang="en-US">
                <a:latin typeface="Lato"/>
                <a:ea typeface="Lato"/>
                <a:cs typeface="Lato"/>
                <a:hlinkClick r:id="rId4"/>
              </a:rPr>
              <a:t>https://arxiv.org/abs/1810.04805</a:t>
            </a:r>
            <a:r>
              <a:rPr lang="en-US">
                <a:latin typeface="Lato"/>
                <a:ea typeface="Lato"/>
                <a:cs typeface="Lato"/>
              </a:rPr>
              <a:t> </a:t>
            </a:r>
            <a:endParaRPr lang="en-US"/>
          </a:p>
          <a:p>
            <a:r>
              <a:rPr lang="en-US" err="1">
                <a:latin typeface="Lato"/>
                <a:ea typeface="Lato"/>
                <a:cs typeface="Lato"/>
              </a:rPr>
              <a:t>Fhirfly</a:t>
            </a:r>
            <a:r>
              <a:rPr lang="en-US">
                <a:latin typeface="Lato"/>
                <a:ea typeface="Lato"/>
                <a:cs typeface="Lato"/>
              </a:rPr>
              <a:t>. (2023, July 5). </a:t>
            </a:r>
            <a:r>
              <a:rPr lang="en-US" i="1">
                <a:latin typeface="Lato"/>
                <a:ea typeface="Lato"/>
                <a:cs typeface="Lato"/>
              </a:rPr>
              <a:t>Transforming healthcare: </a:t>
            </a:r>
            <a:r>
              <a:rPr lang="en-US" i="1" err="1">
                <a:latin typeface="Lato"/>
                <a:ea typeface="Lato"/>
                <a:cs typeface="Lato"/>
              </a:rPr>
              <a:t>Clinicalbert</a:t>
            </a:r>
            <a:r>
              <a:rPr lang="en-US" i="1">
                <a:latin typeface="Lato"/>
                <a:ea typeface="Lato"/>
                <a:cs typeface="Lato"/>
              </a:rPr>
              <a:t> and UMLSBERT’s role in predicting medical codes from...</a:t>
            </a:r>
            <a:r>
              <a:rPr lang="en-US">
                <a:latin typeface="Lato"/>
                <a:ea typeface="Lato"/>
                <a:cs typeface="Lato"/>
              </a:rPr>
              <a:t> Medium. </a:t>
            </a:r>
            <a:r>
              <a:rPr lang="en-US">
                <a:latin typeface="Lato"/>
                <a:ea typeface="Lato"/>
                <a:cs typeface="Lato"/>
                <a:hlinkClick r:id="rId5"/>
              </a:rPr>
              <a:t>https://medium.com/@fhirfly/transforming-healthcare-clinicalbert-and-umlsberts-role-in-predicting-medical-codes-from-a6321515d443</a:t>
            </a:r>
            <a:r>
              <a:rPr lang="en-US">
                <a:latin typeface="Lato"/>
                <a:ea typeface="Lato"/>
                <a:cs typeface="Lato"/>
              </a:rPr>
              <a:t> </a:t>
            </a:r>
            <a:endParaRPr lang="en-US"/>
          </a:p>
          <a:p>
            <a:r>
              <a:rPr lang="en-US" i="1">
                <a:latin typeface="Lato"/>
                <a:ea typeface="Lato"/>
                <a:cs typeface="Lato"/>
              </a:rPr>
              <a:t>Grants management</a:t>
            </a:r>
            <a:r>
              <a:rPr lang="en-US">
                <a:latin typeface="Lato"/>
                <a:ea typeface="Lato"/>
                <a:cs typeface="Lato"/>
              </a:rPr>
              <a:t>. Grants.gov. (n.d.). </a:t>
            </a:r>
            <a:r>
              <a:rPr lang="en-US">
                <a:latin typeface="Lato"/>
                <a:ea typeface="Lato"/>
                <a:cs typeface="Lato"/>
                <a:hlinkClick r:id="rId6"/>
              </a:rPr>
              <a:t>https://www.grants.gov/learn-grants/grant-careers/grants-management.html</a:t>
            </a:r>
            <a:r>
              <a:rPr lang="en-US">
                <a:latin typeface="Lato"/>
                <a:ea typeface="Lato"/>
                <a:cs typeface="Lato"/>
              </a:rPr>
              <a:t> </a:t>
            </a:r>
            <a:endParaRPr lang="en-US"/>
          </a:p>
          <a:p>
            <a:r>
              <a:rPr lang="en-US">
                <a:latin typeface="Lato"/>
                <a:ea typeface="Lato"/>
                <a:cs typeface="Lato"/>
              </a:rPr>
              <a:t>Henning, K. J. (2004, September 24). </a:t>
            </a:r>
            <a:r>
              <a:rPr lang="en-US" i="1">
                <a:latin typeface="Lato"/>
                <a:ea typeface="Lato"/>
                <a:cs typeface="Lato"/>
              </a:rPr>
              <a:t>Overview of syndromic surveillance what is syndromic surveillance?</a:t>
            </a:r>
            <a:r>
              <a:rPr lang="en-US">
                <a:latin typeface="Lato"/>
                <a:ea typeface="Lato"/>
                <a:cs typeface="Lato"/>
              </a:rPr>
              <a:t>. Centers for Disease Control and Prevention. </a:t>
            </a:r>
            <a:r>
              <a:rPr lang="en-US">
                <a:latin typeface="Lato"/>
                <a:ea typeface="Lato"/>
                <a:cs typeface="Lato"/>
                <a:hlinkClick r:id="rId7"/>
              </a:rPr>
              <a:t>https://www.cdc.gov/mmwr/preview/mmwrhtml/su5301a3.htm</a:t>
            </a:r>
            <a:r>
              <a:rPr lang="en-US">
                <a:latin typeface="Lato"/>
                <a:ea typeface="Lato"/>
                <a:cs typeface="Lato"/>
              </a:rPr>
              <a:t> </a:t>
            </a:r>
            <a:endParaRPr lang="en-US"/>
          </a:p>
          <a:p>
            <a:r>
              <a:rPr lang="en-US" i="1">
                <a:latin typeface="Lato"/>
                <a:ea typeface="Lato"/>
                <a:cs typeface="Lato"/>
              </a:rPr>
              <a:t>Hospital Preparedness Program (HPP)</a:t>
            </a:r>
            <a:r>
              <a:rPr lang="en-US">
                <a:latin typeface="Lato"/>
                <a:ea typeface="Lato"/>
                <a:cs typeface="Lato"/>
              </a:rPr>
              <a:t>. Use of hospital preparedness program funds. (n.d.). </a:t>
            </a:r>
            <a:r>
              <a:rPr lang="en-US">
                <a:latin typeface="Lato"/>
                <a:ea typeface="Lato"/>
                <a:cs typeface="Lato"/>
                <a:hlinkClick r:id="rId8"/>
              </a:rPr>
              <a:t>https://aspr.hhs.gov/HealthCareReadiness/HPP/Pages/Use-of-Hospital-Preparedness-Program-Funds.aspx</a:t>
            </a:r>
            <a:r>
              <a:rPr lang="en-US">
                <a:latin typeface="Lato"/>
                <a:ea typeface="Lato"/>
                <a:cs typeface="Lato"/>
              </a:rPr>
              <a:t> </a:t>
            </a:r>
            <a:endParaRPr lang="en-US"/>
          </a:p>
          <a:p>
            <a:r>
              <a:rPr lang="en-US" err="1">
                <a:latin typeface="Lato"/>
                <a:ea typeface="Lato"/>
                <a:cs typeface="Lato"/>
              </a:rPr>
              <a:t>Imasogie</a:t>
            </a:r>
            <a:r>
              <a:rPr lang="en-US">
                <a:latin typeface="Lato"/>
                <a:ea typeface="Lato"/>
                <a:cs typeface="Lato"/>
              </a:rPr>
              <a:t>, N. (2023, January 17). </a:t>
            </a:r>
            <a:r>
              <a:rPr lang="en-US" i="1" err="1">
                <a:latin typeface="Lato"/>
                <a:ea typeface="Lato"/>
                <a:cs typeface="Lato"/>
              </a:rPr>
              <a:t>Clinicalbert</a:t>
            </a:r>
            <a:r>
              <a:rPr lang="en-US" i="1">
                <a:latin typeface="Lato"/>
                <a:ea typeface="Lato"/>
                <a:cs typeface="Lato"/>
              </a:rPr>
              <a:t>: Using deep learning transformer model to predict hospital readmission</a:t>
            </a:r>
            <a:r>
              <a:rPr lang="en-US">
                <a:latin typeface="Lato"/>
                <a:ea typeface="Lato"/>
                <a:cs typeface="Lato"/>
              </a:rPr>
              <a:t>. Medium. </a:t>
            </a:r>
            <a:r>
              <a:rPr lang="en-US">
                <a:latin typeface="Lato"/>
                <a:ea typeface="Lato"/>
                <a:cs typeface="Lato"/>
                <a:hlinkClick r:id="rId9"/>
              </a:rPr>
              <a:t>https://medium.com/nwamaka-imasogie/clinicalbert-using-deep-learning-transformer-model-to-predict-hospital-readmission-c82ff0e4bb03</a:t>
            </a:r>
            <a:r>
              <a:rPr lang="en-US">
                <a:latin typeface="Lato"/>
                <a:ea typeface="Lato"/>
                <a:cs typeface="Lato"/>
              </a:rPr>
              <a:t> </a:t>
            </a:r>
            <a:endParaRPr lang="en-US"/>
          </a:p>
          <a:p>
            <a:r>
              <a:rPr lang="en-US">
                <a:latin typeface="Lato"/>
                <a:ea typeface="Lato"/>
                <a:cs typeface="Lato"/>
              </a:rPr>
              <a:t>kexinhuang12345. (n.d.). </a:t>
            </a:r>
            <a:r>
              <a:rPr lang="en-US" i="1">
                <a:latin typeface="Lato"/>
                <a:ea typeface="Lato"/>
                <a:cs typeface="Lato"/>
              </a:rPr>
              <a:t>KEXINHUANG12345/</a:t>
            </a:r>
            <a:r>
              <a:rPr lang="en-US" i="1" err="1">
                <a:latin typeface="Lato"/>
                <a:ea typeface="Lato"/>
                <a:cs typeface="Lato"/>
              </a:rPr>
              <a:t>Clinicalbert</a:t>
            </a:r>
            <a:r>
              <a:rPr lang="en-US" i="1">
                <a:latin typeface="Lato"/>
                <a:ea typeface="Lato"/>
                <a:cs typeface="Lato"/>
              </a:rPr>
              <a:t>: </a:t>
            </a:r>
            <a:r>
              <a:rPr lang="en-US" i="1" err="1">
                <a:latin typeface="Lato"/>
                <a:ea typeface="Lato"/>
                <a:cs typeface="Lato"/>
              </a:rPr>
              <a:t>Clinicalbert</a:t>
            </a:r>
            <a:r>
              <a:rPr lang="en-US" i="1">
                <a:latin typeface="Lato"/>
                <a:ea typeface="Lato"/>
                <a:cs typeface="Lato"/>
              </a:rPr>
              <a:t>: Modeling clinical notes and predicting hospital readmission (</a:t>
            </a:r>
            <a:r>
              <a:rPr lang="en-US" i="1" err="1">
                <a:latin typeface="Lato"/>
                <a:ea typeface="Lato"/>
                <a:cs typeface="Lato"/>
              </a:rPr>
              <a:t>chil</a:t>
            </a:r>
            <a:r>
              <a:rPr lang="en-US" i="1">
                <a:latin typeface="Lato"/>
                <a:ea typeface="Lato"/>
                <a:cs typeface="Lato"/>
              </a:rPr>
              <a:t> 2020 workshop)</a:t>
            </a:r>
            <a:r>
              <a:rPr lang="en-US">
                <a:latin typeface="Lato"/>
                <a:ea typeface="Lato"/>
                <a:cs typeface="Lato"/>
              </a:rPr>
              <a:t>. GitHub. </a:t>
            </a:r>
            <a:r>
              <a:rPr lang="en-US">
                <a:latin typeface="Lato"/>
                <a:ea typeface="Lato"/>
                <a:cs typeface="Lato"/>
                <a:hlinkClick r:id="rId10"/>
              </a:rPr>
              <a:t>https://github.com/kexinhuang12345/clinicalBERT</a:t>
            </a:r>
            <a:r>
              <a:rPr lang="en-US">
                <a:latin typeface="Lato"/>
                <a:ea typeface="Lato"/>
                <a:cs typeface="Lato"/>
              </a:rPr>
              <a:t> </a:t>
            </a:r>
            <a:endParaRPr lang="en-US"/>
          </a:p>
          <a:p>
            <a:r>
              <a:rPr lang="en-US" err="1">
                <a:latin typeface="Lato"/>
                <a:ea typeface="Lato"/>
                <a:cs typeface="Lato"/>
              </a:rPr>
              <a:t>Lutkevich</a:t>
            </a:r>
            <a:r>
              <a:rPr lang="en-US">
                <a:latin typeface="Lato"/>
                <a:ea typeface="Lato"/>
                <a:cs typeface="Lato"/>
              </a:rPr>
              <a:t>, B. (2020, January 27). </a:t>
            </a:r>
            <a:r>
              <a:rPr lang="en-US" i="1">
                <a:latin typeface="Lato"/>
                <a:ea typeface="Lato"/>
                <a:cs typeface="Lato"/>
              </a:rPr>
              <a:t>What is Bert (language model) and how does it work?</a:t>
            </a:r>
            <a:r>
              <a:rPr lang="en-US">
                <a:latin typeface="Lato"/>
                <a:ea typeface="Lato"/>
                <a:cs typeface="Lato"/>
              </a:rPr>
              <a:t>. Enterprise AI. </a:t>
            </a:r>
            <a:r>
              <a:rPr lang="en-US">
                <a:latin typeface="Lato"/>
                <a:ea typeface="Lato"/>
                <a:cs typeface="Lato"/>
                <a:hlinkClick r:id="rId11"/>
              </a:rPr>
              <a:t>https://www.techtarget.com/searchenterpriseai/definition/BERT-language-model#:~:text=BERT%2C%20which%20stands%20for%20Bidirectional,calculated%20based%20upon%20their%20connection</a:t>
            </a:r>
            <a:r>
              <a:rPr lang="en-US">
                <a:latin typeface="Lato"/>
                <a:ea typeface="Lato"/>
                <a:cs typeface="Lato"/>
              </a:rPr>
              <a:t>. </a:t>
            </a:r>
            <a:endParaRPr lang="en-US"/>
          </a:p>
          <a:p>
            <a:r>
              <a:rPr lang="en-US">
                <a:latin typeface="Lato"/>
                <a:ea typeface="Lato"/>
                <a:cs typeface="Lato"/>
              </a:rPr>
              <a:t>MSc., D. A. (2023, March 6). </a:t>
            </a:r>
            <a:r>
              <a:rPr lang="en-US" i="1">
                <a:latin typeface="Lato"/>
                <a:ea typeface="Lato"/>
                <a:cs typeface="Lato"/>
              </a:rPr>
              <a:t>Maximizing the potential of latent Dirichlet allocation in natural language processing for topic modelling</a:t>
            </a:r>
            <a:r>
              <a:rPr lang="en-US">
                <a:latin typeface="Lato"/>
                <a:ea typeface="Lato"/>
                <a:cs typeface="Lato"/>
              </a:rPr>
              <a:t>. LinkedIn. </a:t>
            </a:r>
            <a:r>
              <a:rPr lang="en-US">
                <a:latin typeface="Lato"/>
                <a:ea typeface="Lato"/>
                <a:cs typeface="Lato"/>
                <a:hlinkClick r:id="rId12"/>
              </a:rPr>
              <a:t>https://www.linkedin.com/pulse/maximizing-potential-latent-dirichlet-allocation-david-adamson-mbcs/</a:t>
            </a:r>
            <a:r>
              <a:rPr lang="en-US">
                <a:latin typeface="Lato"/>
                <a:ea typeface="Lato"/>
                <a:cs typeface="Lato"/>
              </a:rPr>
              <a:t> </a:t>
            </a:r>
            <a:endParaRPr lang="en-US"/>
          </a:p>
          <a:p>
            <a:r>
              <a:rPr lang="en-US">
                <a:latin typeface="Lato"/>
                <a:ea typeface="Lato"/>
                <a:cs typeface="Lato"/>
              </a:rPr>
              <a:t>Muller, B. (2022, March 2). </a:t>
            </a:r>
            <a:r>
              <a:rPr lang="en-US" i="1">
                <a:latin typeface="Lato"/>
                <a:ea typeface="Lato"/>
                <a:cs typeface="Lato"/>
              </a:rPr>
              <a:t>Bert 101 - state of the art NLP model explained</a:t>
            </a:r>
            <a:r>
              <a:rPr lang="en-US">
                <a:latin typeface="Lato"/>
                <a:ea typeface="Lato"/>
                <a:cs typeface="Lato"/>
              </a:rPr>
              <a:t>. BERT 101 - State Of The Art NLP Model Explained. </a:t>
            </a:r>
            <a:r>
              <a:rPr lang="en-US">
                <a:latin typeface="Lato"/>
                <a:ea typeface="Lato"/>
                <a:cs typeface="Lato"/>
                <a:hlinkClick r:id="rId13"/>
              </a:rPr>
              <a:t>https://huggingface.co/blog/bert-101</a:t>
            </a:r>
            <a:r>
              <a:rPr lang="en-US">
                <a:latin typeface="Lato"/>
                <a:ea typeface="Lato"/>
                <a:cs typeface="Lato"/>
              </a:rPr>
              <a:t> </a:t>
            </a:r>
            <a:endParaRPr lang="en-US"/>
          </a:p>
          <a:p>
            <a:r>
              <a:rPr lang="en-US" i="1">
                <a:latin typeface="Lato"/>
                <a:ea typeface="Lato"/>
                <a:cs typeface="Lato"/>
              </a:rPr>
              <a:t>Regional Disaster Health Response System</a:t>
            </a:r>
            <a:r>
              <a:rPr lang="en-US">
                <a:latin typeface="Lato"/>
                <a:ea typeface="Lato"/>
                <a:cs typeface="Lato"/>
              </a:rPr>
              <a:t>. Criteria. (n.d.). </a:t>
            </a:r>
            <a:r>
              <a:rPr lang="en-US">
                <a:latin typeface="Lato"/>
                <a:ea typeface="Lato"/>
                <a:cs typeface="Lato"/>
                <a:hlinkClick r:id="rId14"/>
              </a:rPr>
              <a:t>https://aspr.hhs.gov/RDHRS/Pages/criteria.aspx</a:t>
            </a:r>
            <a:r>
              <a:rPr lang="en-US">
                <a:latin typeface="Lato"/>
                <a:ea typeface="Lato"/>
                <a:cs typeface="Lato"/>
              </a:rPr>
              <a:t> </a:t>
            </a:r>
            <a:endParaRPr lang="en-US">
              <a:ea typeface="Lato" panose="020F0502020204030203" pitchFamily="34" charset="77"/>
            </a:endParaRPr>
          </a:p>
        </p:txBody>
      </p:sp>
      <p:sp>
        <p:nvSpPr>
          <p:cNvPr id="3" name="Slide Number Placeholder 2">
            <a:extLst>
              <a:ext uri="{FF2B5EF4-FFF2-40B4-BE49-F238E27FC236}">
                <a16:creationId xmlns:a16="http://schemas.microsoft.com/office/drawing/2014/main" id="{8F0DC63E-021A-F19C-4308-EFBD7411D28C}"/>
              </a:ext>
            </a:extLst>
          </p:cNvPr>
          <p:cNvSpPr>
            <a:spLocks noGrp="1"/>
          </p:cNvSpPr>
          <p:nvPr>
            <p:ph type="sldNum" sz="quarter" idx="12"/>
          </p:nvPr>
        </p:nvSpPr>
        <p:spPr/>
        <p:txBody>
          <a:bodyPr/>
          <a:lstStyle/>
          <a:p>
            <a:fld id="{7455917C-7678-D942-AACB-85CA4599E398}" type="slidenum">
              <a:rPr lang="en-US" smtClean="0"/>
              <a:pPr/>
              <a:t>15</a:t>
            </a:fld>
            <a:endParaRPr lang="en-US"/>
          </a:p>
        </p:txBody>
      </p:sp>
      <p:sp>
        <p:nvSpPr>
          <p:cNvPr id="4" name="Title 1">
            <a:extLst>
              <a:ext uri="{FF2B5EF4-FFF2-40B4-BE49-F238E27FC236}">
                <a16:creationId xmlns:a16="http://schemas.microsoft.com/office/drawing/2014/main" id="{28CEA505-5DA5-C3A2-1EEF-27FC0864B92D}"/>
              </a:ext>
            </a:extLst>
          </p:cNvPr>
          <p:cNvSpPr txBox="1">
            <a:spLocks/>
          </p:cNvSpPr>
          <p:nvPr/>
        </p:nvSpPr>
        <p:spPr>
          <a:xfrm>
            <a:off x="399288" y="502130"/>
            <a:ext cx="10515600" cy="527555"/>
          </a:xfrm>
          <a:prstGeom prst="rect">
            <a:avLst/>
          </a:prstGeom>
        </p:spPr>
        <p:txBody>
          <a:bodyPr>
            <a:noAutofit/>
          </a:bodyPr>
          <a:lstStyle>
            <a:lvl1pPr algn="l" defTabSz="914400" rtl="0" eaLnBrk="1" latinLnBrk="0" hangingPunct="1">
              <a:lnSpc>
                <a:spcPct val="90000"/>
              </a:lnSpc>
              <a:spcBef>
                <a:spcPct val="0"/>
              </a:spcBef>
              <a:buNone/>
              <a:defRPr sz="3600" b="1" kern="1200">
                <a:solidFill>
                  <a:srgbClr val="314C63"/>
                </a:solidFill>
                <a:latin typeface="Arial" panose="020B0604020202020204" pitchFamily="34" charset="0"/>
                <a:ea typeface="+mj-ea"/>
                <a:cs typeface="Arial" panose="020B0604020202020204" pitchFamily="34" charset="0"/>
              </a:defRPr>
            </a:lvl1pPr>
          </a:lstStyle>
          <a:p>
            <a:r>
              <a:rPr lang="en-US" sz="3200">
                <a:solidFill>
                  <a:schemeClr val="bg1"/>
                </a:solidFill>
                <a:latin typeface="Lato" panose="020F0502020204030203" pitchFamily="34" charset="77"/>
              </a:rPr>
              <a:t>References</a:t>
            </a:r>
          </a:p>
        </p:txBody>
      </p:sp>
    </p:spTree>
    <p:extLst>
      <p:ext uri="{BB962C8B-B14F-4D97-AF65-F5344CB8AC3E}">
        <p14:creationId xmlns:p14="http://schemas.microsoft.com/office/powerpoint/2010/main" val="145473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662238-1881-C04E-965B-C733B9553F13}"/>
              </a:ext>
            </a:extLst>
          </p:cNvPr>
          <p:cNvSpPr>
            <a:spLocks noGrp="1"/>
          </p:cNvSpPr>
          <p:nvPr>
            <p:ph type="sldNum" sz="quarter" idx="4294967295"/>
          </p:nvPr>
        </p:nvSpPr>
        <p:spPr>
          <a:xfrm>
            <a:off x="11118574" y="6054587"/>
            <a:ext cx="470452" cy="365125"/>
          </a:xfrm>
        </p:spPr>
        <p:txBody>
          <a:bodyPr/>
          <a:lstStyle/>
          <a:p>
            <a:fld id="{7455917C-7678-D942-AACB-85CA4599E398}" type="slidenum">
              <a:rPr lang="en-US" smtClean="0"/>
              <a:t>2</a:t>
            </a:fld>
            <a:endParaRPr lang="en-US"/>
          </a:p>
        </p:txBody>
      </p:sp>
      <p:sp>
        <p:nvSpPr>
          <p:cNvPr id="13" name="Title 3">
            <a:extLst>
              <a:ext uri="{FF2B5EF4-FFF2-40B4-BE49-F238E27FC236}">
                <a16:creationId xmlns:a16="http://schemas.microsoft.com/office/drawing/2014/main" id="{CEB08B84-6D59-0F42-8C6C-B164CF5246FC}"/>
              </a:ext>
            </a:extLst>
          </p:cNvPr>
          <p:cNvSpPr>
            <a:spLocks noGrp="1"/>
          </p:cNvSpPr>
          <p:nvPr>
            <p:ph type="title"/>
          </p:nvPr>
        </p:nvSpPr>
        <p:spPr>
          <a:xfrm>
            <a:off x="838200" y="2794824"/>
            <a:ext cx="10515600" cy="975001"/>
          </a:xfrm>
        </p:spPr>
        <p:txBody>
          <a:bodyPr lIns="91440" tIns="45720" rIns="91440" bIns="45720" anchor="t">
            <a:normAutofit/>
          </a:bodyPr>
          <a:lstStyle/>
          <a:p>
            <a:r>
              <a:rPr lang="en-US" sz="6000" b="1">
                <a:latin typeface="Lato"/>
                <a:ea typeface="Lato"/>
                <a:cs typeface="Arial"/>
              </a:rPr>
              <a:t>AI-Expedited ASPR Grants</a:t>
            </a:r>
            <a:endParaRPr lang="en-US" sz="6000" b="1"/>
          </a:p>
        </p:txBody>
      </p:sp>
      <p:cxnSp>
        <p:nvCxnSpPr>
          <p:cNvPr id="14" name="Straight Connector 13">
            <a:extLst>
              <a:ext uri="{FF2B5EF4-FFF2-40B4-BE49-F238E27FC236}">
                <a16:creationId xmlns:a16="http://schemas.microsoft.com/office/drawing/2014/main" id="{21B2F579-455A-F740-BF25-8DA237F04FC0}"/>
              </a:ext>
            </a:extLst>
          </p:cNvPr>
          <p:cNvCxnSpPr>
            <a:cxnSpLocks/>
          </p:cNvCxnSpPr>
          <p:nvPr/>
        </p:nvCxnSpPr>
        <p:spPr>
          <a:xfrm>
            <a:off x="4678680" y="3833833"/>
            <a:ext cx="2834640" cy="0"/>
          </a:xfrm>
          <a:prstGeom prst="line">
            <a:avLst/>
          </a:prstGeom>
          <a:ln w="57150">
            <a:solidFill>
              <a:srgbClr val="E23820"/>
            </a:solidFill>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EFB4BF71-F6E2-FA51-F981-EC040447B846}"/>
              </a:ext>
            </a:extLst>
          </p:cNvPr>
          <p:cNvSpPr txBox="1">
            <a:spLocks/>
          </p:cNvSpPr>
          <p:nvPr/>
        </p:nvSpPr>
        <p:spPr>
          <a:xfrm>
            <a:off x="4238244" y="6074606"/>
            <a:ext cx="3715512" cy="28047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chemeClr val="accent5">
                    <a:lumMod val="20000"/>
                    <a:lumOff val="80000"/>
                  </a:schemeClr>
                </a:solidFill>
              </a:rPr>
              <a:t>Health IT Summit| January 2024</a:t>
            </a:r>
          </a:p>
        </p:txBody>
      </p:sp>
      <p:sp>
        <p:nvSpPr>
          <p:cNvPr id="5" name="TextBox 4">
            <a:extLst>
              <a:ext uri="{FF2B5EF4-FFF2-40B4-BE49-F238E27FC236}">
                <a16:creationId xmlns:a16="http://schemas.microsoft.com/office/drawing/2014/main" id="{317F0CC5-88A3-D7FA-B273-347B6C46BF3E}"/>
              </a:ext>
            </a:extLst>
          </p:cNvPr>
          <p:cNvSpPr txBox="1"/>
          <p:nvPr/>
        </p:nvSpPr>
        <p:spPr>
          <a:xfrm>
            <a:off x="1923393" y="4656082"/>
            <a:ext cx="8944303"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Joshua Chambers, Pooja </a:t>
            </a:r>
            <a:r>
              <a:rPr lang="en-US" err="1">
                <a:solidFill>
                  <a:schemeClr val="bg1"/>
                </a:solidFill>
                <a:cs typeface="Calibri"/>
              </a:rPr>
              <a:t>Jakkampudi</a:t>
            </a:r>
            <a:r>
              <a:rPr lang="en-US">
                <a:solidFill>
                  <a:schemeClr val="bg1"/>
                </a:solidFill>
                <a:cs typeface="Calibri"/>
              </a:rPr>
              <a:t>, Antonia Meier, Elijah Muzzi, Esha Vaidya</a:t>
            </a:r>
            <a:endParaRPr lang="en-US">
              <a:cs typeface="Calibri"/>
            </a:endParaRPr>
          </a:p>
        </p:txBody>
      </p:sp>
    </p:spTree>
    <p:extLst>
      <p:ext uri="{BB962C8B-B14F-4D97-AF65-F5344CB8AC3E}">
        <p14:creationId xmlns:p14="http://schemas.microsoft.com/office/powerpoint/2010/main" val="3507955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C6771A-20AE-51E5-11E8-BCA73188B207}"/>
              </a:ext>
            </a:extLst>
          </p:cNvPr>
          <p:cNvSpPr txBox="1"/>
          <p:nvPr/>
        </p:nvSpPr>
        <p:spPr>
          <a:xfrm>
            <a:off x="419650" y="1647626"/>
            <a:ext cx="9984437" cy="4493538"/>
          </a:xfrm>
          <a:prstGeom prst="rect">
            <a:avLst/>
          </a:prstGeom>
          <a:noFill/>
        </p:spPr>
        <p:txBody>
          <a:bodyPr wrap="square" lIns="91440" tIns="45720" rIns="91440" bIns="45720" anchor="t">
            <a:spAutoFit/>
          </a:bodyPr>
          <a:lstStyle/>
          <a:p>
            <a:pPr marL="342900" indent="-342900">
              <a:spcAft>
                <a:spcPts val="1200"/>
              </a:spcAft>
              <a:buFont typeface="Arial" panose="020B0604020202020204" pitchFamily="34" charset="0"/>
              <a:buChar char="•"/>
            </a:pPr>
            <a:r>
              <a:rPr lang="en-US" sz="2800" b="1">
                <a:solidFill>
                  <a:srgbClr val="243695"/>
                </a:solidFill>
                <a:latin typeface="Lato"/>
                <a:ea typeface="+mn-lt"/>
                <a:cs typeface="+mn-lt"/>
              </a:rPr>
              <a:t>What is ASPR? </a:t>
            </a:r>
            <a:endParaRPr lang="en-US" sz="2800">
              <a:latin typeface="Lato"/>
              <a:ea typeface="Lato"/>
              <a:cs typeface="Lato"/>
            </a:endParaRPr>
          </a:p>
          <a:p>
            <a:pPr marL="800100" lvl="1" indent="-342900">
              <a:spcAft>
                <a:spcPts val="1200"/>
              </a:spcAft>
              <a:buFont typeface="Courier New"/>
              <a:buChar char="o"/>
            </a:pPr>
            <a:r>
              <a:rPr lang="en-US" sz="2800">
                <a:latin typeface="Lato"/>
                <a:ea typeface="Lato"/>
                <a:cs typeface="Lato"/>
              </a:rPr>
              <a:t>Prepare  … </a:t>
            </a:r>
          </a:p>
          <a:p>
            <a:pPr marL="800100" lvl="1" indent="-342900">
              <a:spcAft>
                <a:spcPts val="1200"/>
              </a:spcAft>
              <a:buFont typeface="Courier New"/>
              <a:buChar char="o"/>
            </a:pPr>
            <a:r>
              <a:rPr lang="en-US" sz="2800">
                <a:latin typeface="Lato"/>
                <a:ea typeface="Lato"/>
                <a:cs typeface="Lato"/>
              </a:rPr>
              <a:t>Respond …</a:t>
            </a:r>
          </a:p>
          <a:p>
            <a:pPr marL="800100" lvl="1" indent="-342900">
              <a:spcAft>
                <a:spcPts val="1200"/>
              </a:spcAft>
              <a:buFont typeface="Courier New"/>
              <a:buChar char="o"/>
            </a:pPr>
            <a:r>
              <a:rPr lang="en-US" sz="2800">
                <a:latin typeface="Lato"/>
                <a:ea typeface="Lato"/>
                <a:cs typeface="Lato"/>
              </a:rPr>
              <a:t>Recover …</a:t>
            </a:r>
            <a:endParaRPr lang="en-US" sz="2800">
              <a:ea typeface="+mn-lt"/>
              <a:cs typeface="+mn-lt"/>
            </a:endParaRPr>
          </a:p>
          <a:p>
            <a:pPr lvl="2" algn="ctr">
              <a:spcAft>
                <a:spcPts val="1200"/>
              </a:spcAft>
            </a:pPr>
            <a:r>
              <a:rPr lang="en-US" sz="2800">
                <a:ea typeface="+mn-lt"/>
                <a:cs typeface="+mn-lt"/>
              </a:rPr>
              <a:t>for medical &amp; health emergencies (natural/manmade)</a:t>
            </a:r>
            <a:endParaRPr lang="en-US" sz="2800">
              <a:latin typeface="Lato" panose="020F0502020204030203" pitchFamily="34" charset="77"/>
              <a:ea typeface="Lato"/>
              <a:cs typeface="Lato"/>
            </a:endParaRPr>
          </a:p>
          <a:p>
            <a:endParaRPr lang="en-US" sz="3200">
              <a:latin typeface="Lato" panose="020F0502020204030203" pitchFamily="34" charset="77"/>
              <a:ea typeface="Lato"/>
              <a:cs typeface="Lato"/>
            </a:endParaRPr>
          </a:p>
          <a:p>
            <a:endParaRPr lang="en-US" sz="1600">
              <a:latin typeface="Lato" panose="020F0502020204030203" pitchFamily="34" charset="77"/>
              <a:ea typeface="Lato"/>
              <a:cs typeface="Lato"/>
            </a:endParaRPr>
          </a:p>
          <a:p>
            <a:endParaRPr lang="en-US" sz="1600">
              <a:latin typeface="Lato" panose="020F0502020204030203" pitchFamily="34" charset="77"/>
              <a:ea typeface="Lato"/>
              <a:cs typeface="Lato"/>
            </a:endParaRPr>
          </a:p>
          <a:p>
            <a:endParaRPr lang="en-US" sz="1600">
              <a:latin typeface="Lato" panose="020F0502020204030203" pitchFamily="34" charset="77"/>
              <a:ea typeface="Lato"/>
              <a:cs typeface="Lato"/>
            </a:endParaRPr>
          </a:p>
          <a:p>
            <a:endParaRPr lang="en-US" sz="1600">
              <a:latin typeface="Lato" panose="020F0502020204030203" pitchFamily="34" charset="77"/>
              <a:ea typeface="Lato"/>
              <a:cs typeface="Lato"/>
            </a:endParaRPr>
          </a:p>
        </p:txBody>
      </p:sp>
      <p:sp>
        <p:nvSpPr>
          <p:cNvPr id="2" name="Title 1">
            <a:extLst>
              <a:ext uri="{FF2B5EF4-FFF2-40B4-BE49-F238E27FC236}">
                <a16:creationId xmlns:a16="http://schemas.microsoft.com/office/drawing/2014/main" id="{021F67BB-73C2-D546-062B-3A34CAC5AD7B}"/>
              </a:ext>
            </a:extLst>
          </p:cNvPr>
          <p:cNvSpPr txBox="1">
            <a:spLocks/>
          </p:cNvSpPr>
          <p:nvPr/>
        </p:nvSpPr>
        <p:spPr>
          <a:xfrm>
            <a:off x="399288" y="502130"/>
            <a:ext cx="10515600" cy="527555"/>
          </a:xfrm>
          <a:prstGeom prst="rect">
            <a:avLst/>
          </a:prstGeom>
        </p:spPr>
        <p:txBody>
          <a:bodyPr>
            <a:noAutofit/>
          </a:bodyPr>
          <a:lstStyle>
            <a:lvl1pPr algn="l" defTabSz="914400" rtl="0" eaLnBrk="1" latinLnBrk="0" hangingPunct="1">
              <a:lnSpc>
                <a:spcPct val="90000"/>
              </a:lnSpc>
              <a:spcBef>
                <a:spcPct val="0"/>
              </a:spcBef>
              <a:buNone/>
              <a:defRPr sz="3600" b="1" kern="1200">
                <a:solidFill>
                  <a:srgbClr val="314C63"/>
                </a:solidFill>
                <a:latin typeface="Arial" panose="020B0604020202020204" pitchFamily="34" charset="0"/>
                <a:ea typeface="+mj-ea"/>
                <a:cs typeface="Arial" panose="020B0604020202020204" pitchFamily="34" charset="0"/>
              </a:defRPr>
            </a:lvl1pPr>
          </a:lstStyle>
          <a:p>
            <a:r>
              <a:rPr lang="en-US" sz="2800">
                <a:solidFill>
                  <a:schemeClr val="bg1"/>
                </a:solidFill>
                <a:latin typeface="Lato" panose="020F0502020204030203" pitchFamily="34" charset="77"/>
              </a:rPr>
              <a:t>Administration for Strategic Preparedness and Response (ASPR)</a:t>
            </a:r>
          </a:p>
        </p:txBody>
      </p:sp>
      <p:sp>
        <p:nvSpPr>
          <p:cNvPr id="3" name="Slide Number Placeholder 5">
            <a:extLst>
              <a:ext uri="{FF2B5EF4-FFF2-40B4-BE49-F238E27FC236}">
                <a16:creationId xmlns:a16="http://schemas.microsoft.com/office/drawing/2014/main" id="{7368CDE6-BE52-F325-0720-005C1D672A27}"/>
              </a:ext>
            </a:extLst>
          </p:cNvPr>
          <p:cNvSpPr>
            <a:spLocks noGrp="1"/>
          </p:cNvSpPr>
          <p:nvPr>
            <p:ph type="sldNum" sz="quarter" idx="12"/>
          </p:nvPr>
        </p:nvSpPr>
        <p:spPr>
          <a:xfrm>
            <a:off x="10665281" y="5994400"/>
            <a:ext cx="470452" cy="365125"/>
          </a:xfrm>
        </p:spPr>
        <p:txBody>
          <a:bodyPr/>
          <a:lstStyle/>
          <a:p>
            <a:fld id="{7455917C-7678-D942-AACB-85CA4599E398}" type="slidenum">
              <a:rPr lang="en-US" smtClean="0"/>
              <a:pPr/>
              <a:t>3</a:t>
            </a:fld>
            <a:endParaRPr lang="en-US"/>
          </a:p>
        </p:txBody>
      </p:sp>
    </p:spTree>
    <p:extLst>
      <p:ext uri="{BB962C8B-B14F-4D97-AF65-F5344CB8AC3E}">
        <p14:creationId xmlns:p14="http://schemas.microsoft.com/office/powerpoint/2010/main" val="1339923362"/>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A4914-8565-440C-FE24-EA634049CB9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EBE4C87-06F9-2641-09ED-1B5C161B3F0C}"/>
              </a:ext>
            </a:extLst>
          </p:cNvPr>
          <p:cNvSpPr txBox="1"/>
          <p:nvPr/>
        </p:nvSpPr>
        <p:spPr>
          <a:xfrm>
            <a:off x="1190446" y="1566952"/>
            <a:ext cx="9811107" cy="4278094"/>
          </a:xfrm>
          <a:prstGeom prst="rect">
            <a:avLst/>
          </a:prstGeom>
          <a:noFill/>
        </p:spPr>
        <p:txBody>
          <a:bodyPr wrap="square" lIns="91440" tIns="45720" rIns="91440" bIns="45720" anchor="t">
            <a:spAutoFit/>
          </a:bodyPr>
          <a:lstStyle/>
          <a:p>
            <a:pPr algn="ctr">
              <a:spcAft>
                <a:spcPts val="1200"/>
              </a:spcAft>
            </a:pPr>
            <a:r>
              <a:rPr lang="en-US" sz="2400" b="1">
                <a:solidFill>
                  <a:srgbClr val="243695"/>
                </a:solidFill>
                <a:latin typeface="Lato"/>
                <a:ea typeface="Lato"/>
                <a:cs typeface="Lato"/>
              </a:rPr>
              <a:t> </a:t>
            </a:r>
          </a:p>
          <a:p>
            <a:pPr marL="285750" indent="-285750" algn="ctr">
              <a:spcAft>
                <a:spcPts val="1200"/>
              </a:spcAft>
              <a:buFont typeface="Arial" panose="020B0604020202020204" pitchFamily="34" charset="0"/>
              <a:buChar char="•"/>
            </a:pPr>
            <a:endParaRPr lang="en-US" sz="1600">
              <a:latin typeface="Lato"/>
              <a:ea typeface="Lato"/>
              <a:cs typeface="Lato"/>
            </a:endParaRPr>
          </a:p>
          <a:p>
            <a:pPr algn="ctr">
              <a:spcAft>
                <a:spcPts val="1200"/>
              </a:spcAft>
            </a:pPr>
            <a:endParaRPr lang="en-US" sz="1600">
              <a:latin typeface="Lato"/>
              <a:ea typeface="Lato"/>
              <a:cs typeface="Lato"/>
            </a:endParaRPr>
          </a:p>
          <a:p>
            <a:pPr algn="ctr">
              <a:spcAft>
                <a:spcPts val="1200"/>
              </a:spcAft>
            </a:pPr>
            <a:r>
              <a:rPr lang="en-US" sz="3600">
                <a:solidFill>
                  <a:srgbClr val="002060"/>
                </a:solidFill>
                <a:latin typeface="Lato"/>
                <a:ea typeface="Lato"/>
                <a:cs typeface="Lato"/>
              </a:rPr>
              <a:t>One third of states in the US believe that ASPR grants arrive too late during public health emergencies.</a:t>
            </a:r>
          </a:p>
          <a:p>
            <a:pPr algn="ctr">
              <a:spcAft>
                <a:spcPts val="1200"/>
              </a:spcAft>
            </a:pPr>
            <a:r>
              <a:rPr lang="en-US" sz="1600">
                <a:solidFill>
                  <a:srgbClr val="002060"/>
                </a:solidFill>
                <a:latin typeface="Lato"/>
                <a:ea typeface="+mn-lt"/>
                <a:cs typeface="+mn-lt"/>
              </a:rPr>
              <a:t> </a:t>
            </a:r>
            <a:endParaRPr lang="en-US" sz="1600">
              <a:solidFill>
                <a:srgbClr val="002060"/>
              </a:solidFill>
              <a:latin typeface="Lato"/>
            </a:endParaRPr>
          </a:p>
          <a:p>
            <a:pPr algn="ctr">
              <a:spcAft>
                <a:spcPts val="1200"/>
              </a:spcAft>
            </a:pPr>
            <a:endParaRPr lang="en-US" sz="1600">
              <a:latin typeface="Lato" panose="020F0502020204030203" pitchFamily="34" charset="77"/>
              <a:ea typeface="Lato"/>
              <a:cs typeface="Lato"/>
            </a:endParaRPr>
          </a:p>
          <a:p>
            <a:pPr algn="ctr">
              <a:spcAft>
                <a:spcPts val="1200"/>
              </a:spcAft>
            </a:pPr>
            <a:endParaRPr lang="en-US" sz="1600">
              <a:latin typeface="Lato" panose="020F0502020204030203" pitchFamily="34" charset="77"/>
              <a:ea typeface="Lato"/>
              <a:cs typeface="Lato"/>
            </a:endParaRPr>
          </a:p>
        </p:txBody>
      </p:sp>
      <p:sp>
        <p:nvSpPr>
          <p:cNvPr id="2" name="Title 1">
            <a:extLst>
              <a:ext uri="{FF2B5EF4-FFF2-40B4-BE49-F238E27FC236}">
                <a16:creationId xmlns:a16="http://schemas.microsoft.com/office/drawing/2014/main" id="{E7F24EC2-3F15-5474-C32B-6006396AB9D3}"/>
              </a:ext>
            </a:extLst>
          </p:cNvPr>
          <p:cNvSpPr txBox="1">
            <a:spLocks/>
          </p:cNvSpPr>
          <p:nvPr/>
        </p:nvSpPr>
        <p:spPr>
          <a:xfrm>
            <a:off x="399288" y="502130"/>
            <a:ext cx="10515600" cy="527555"/>
          </a:xfrm>
          <a:prstGeom prst="rect">
            <a:avLst/>
          </a:prstGeom>
        </p:spPr>
        <p:txBody>
          <a:bodyPr>
            <a:noAutofit/>
          </a:bodyPr>
          <a:lstStyle>
            <a:lvl1pPr algn="l" defTabSz="914400" rtl="0" eaLnBrk="1" latinLnBrk="0" hangingPunct="1">
              <a:lnSpc>
                <a:spcPct val="90000"/>
              </a:lnSpc>
              <a:spcBef>
                <a:spcPct val="0"/>
              </a:spcBef>
              <a:buNone/>
              <a:defRPr sz="3600" b="1" kern="1200">
                <a:solidFill>
                  <a:srgbClr val="314C63"/>
                </a:solidFill>
                <a:latin typeface="Arial" panose="020B0604020202020204" pitchFamily="34" charset="0"/>
                <a:ea typeface="+mj-ea"/>
                <a:cs typeface="Arial" panose="020B0604020202020204" pitchFamily="34" charset="0"/>
              </a:defRPr>
            </a:lvl1pPr>
          </a:lstStyle>
          <a:p>
            <a:r>
              <a:rPr lang="en-US" sz="3200">
                <a:solidFill>
                  <a:schemeClr val="bg1"/>
                </a:solidFill>
                <a:latin typeface="Lato" panose="020F0502020204030203" pitchFamily="34" charset="77"/>
              </a:rPr>
              <a:t>Problem Statement</a:t>
            </a:r>
          </a:p>
        </p:txBody>
      </p:sp>
      <p:sp>
        <p:nvSpPr>
          <p:cNvPr id="3" name="Slide Number Placeholder 5">
            <a:extLst>
              <a:ext uri="{FF2B5EF4-FFF2-40B4-BE49-F238E27FC236}">
                <a16:creationId xmlns:a16="http://schemas.microsoft.com/office/drawing/2014/main" id="{BD5498F6-23DB-B3BD-69C8-119219ED76D5}"/>
              </a:ext>
            </a:extLst>
          </p:cNvPr>
          <p:cNvSpPr>
            <a:spLocks noGrp="1"/>
          </p:cNvSpPr>
          <p:nvPr>
            <p:ph type="sldNum" sz="quarter" idx="12"/>
          </p:nvPr>
        </p:nvSpPr>
        <p:spPr>
          <a:xfrm>
            <a:off x="10665281" y="5994400"/>
            <a:ext cx="470452" cy="365125"/>
          </a:xfrm>
        </p:spPr>
        <p:txBody>
          <a:bodyPr/>
          <a:lstStyle/>
          <a:p>
            <a:fld id="{7455917C-7678-D942-AACB-85CA4599E398}" type="slidenum">
              <a:rPr lang="en-US" smtClean="0"/>
              <a:pPr/>
              <a:t>4</a:t>
            </a:fld>
            <a:endParaRPr lang="en-US"/>
          </a:p>
        </p:txBody>
      </p:sp>
    </p:spTree>
    <p:extLst>
      <p:ext uri="{BB962C8B-B14F-4D97-AF65-F5344CB8AC3E}">
        <p14:creationId xmlns:p14="http://schemas.microsoft.com/office/powerpoint/2010/main" val="2160595158"/>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D7547-73E5-97D2-FCA9-6904E81F0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29EC0-88CF-6B88-0343-061D2E8675C5}"/>
              </a:ext>
            </a:extLst>
          </p:cNvPr>
          <p:cNvSpPr txBox="1">
            <a:spLocks/>
          </p:cNvSpPr>
          <p:nvPr/>
        </p:nvSpPr>
        <p:spPr>
          <a:xfrm>
            <a:off x="399288" y="502130"/>
            <a:ext cx="10515600" cy="527555"/>
          </a:xfrm>
          <a:prstGeom prst="rect">
            <a:avLst/>
          </a:prstGeom>
        </p:spPr>
        <p:txBody>
          <a:bodyPr>
            <a:noAutofit/>
          </a:bodyPr>
          <a:lstStyle>
            <a:lvl1pPr algn="l" defTabSz="914400" rtl="0" eaLnBrk="1" latinLnBrk="0" hangingPunct="1">
              <a:lnSpc>
                <a:spcPct val="90000"/>
              </a:lnSpc>
              <a:spcBef>
                <a:spcPct val="0"/>
              </a:spcBef>
              <a:buNone/>
              <a:defRPr sz="3600" b="1" kern="1200">
                <a:solidFill>
                  <a:srgbClr val="314C63"/>
                </a:solidFill>
                <a:latin typeface="Arial" panose="020B0604020202020204" pitchFamily="34" charset="0"/>
                <a:ea typeface="+mj-ea"/>
                <a:cs typeface="Arial" panose="020B0604020202020204" pitchFamily="34" charset="0"/>
              </a:defRPr>
            </a:lvl1pPr>
          </a:lstStyle>
          <a:p>
            <a:r>
              <a:rPr lang="en-US" sz="3200">
                <a:solidFill>
                  <a:schemeClr val="bg1"/>
                </a:solidFill>
                <a:latin typeface="Lato" panose="020F0502020204030203" pitchFamily="34" charset="77"/>
              </a:rPr>
              <a:t>Current Grant Process</a:t>
            </a:r>
          </a:p>
        </p:txBody>
      </p:sp>
      <p:sp>
        <p:nvSpPr>
          <p:cNvPr id="3" name="Slide Number Placeholder 5">
            <a:extLst>
              <a:ext uri="{FF2B5EF4-FFF2-40B4-BE49-F238E27FC236}">
                <a16:creationId xmlns:a16="http://schemas.microsoft.com/office/drawing/2014/main" id="{DE71148D-097D-00E8-0172-EA079035F6E0}"/>
              </a:ext>
            </a:extLst>
          </p:cNvPr>
          <p:cNvSpPr>
            <a:spLocks noGrp="1"/>
          </p:cNvSpPr>
          <p:nvPr>
            <p:ph type="sldNum" sz="quarter" idx="12"/>
          </p:nvPr>
        </p:nvSpPr>
        <p:spPr>
          <a:xfrm>
            <a:off x="10665281" y="5994400"/>
            <a:ext cx="470452" cy="365125"/>
          </a:xfrm>
        </p:spPr>
        <p:txBody>
          <a:bodyPr/>
          <a:lstStyle/>
          <a:p>
            <a:fld id="{7455917C-7678-D942-AACB-85CA4599E398}" type="slidenum">
              <a:rPr lang="en-US" smtClean="0"/>
              <a:pPr/>
              <a:t>5</a:t>
            </a:fld>
            <a:endParaRPr lang="en-US"/>
          </a:p>
        </p:txBody>
      </p:sp>
      <p:sp>
        <p:nvSpPr>
          <p:cNvPr id="6" name="Rectangle: Rounded Corners 5">
            <a:extLst>
              <a:ext uri="{FF2B5EF4-FFF2-40B4-BE49-F238E27FC236}">
                <a16:creationId xmlns:a16="http://schemas.microsoft.com/office/drawing/2014/main" id="{5363C217-11EC-DF4B-67D3-713F1CFE7295}"/>
              </a:ext>
            </a:extLst>
          </p:cNvPr>
          <p:cNvSpPr/>
          <p:nvPr/>
        </p:nvSpPr>
        <p:spPr>
          <a:xfrm>
            <a:off x="915341" y="2574537"/>
            <a:ext cx="1517651" cy="871605"/>
          </a:xfrm>
          <a:prstGeom prst="roundRect">
            <a:avLst/>
          </a:prstGeom>
          <a:solidFill>
            <a:srgbClr val="ED99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cs typeface="Calibri"/>
              </a:rPr>
              <a:t>Approach</a:t>
            </a:r>
            <a:endParaRPr lang="en-US">
              <a:solidFill>
                <a:srgbClr val="000000"/>
              </a:solidFill>
            </a:endParaRPr>
          </a:p>
        </p:txBody>
      </p:sp>
      <p:sp>
        <p:nvSpPr>
          <p:cNvPr id="7" name="Rectangle: Rounded Corners 6">
            <a:extLst>
              <a:ext uri="{FF2B5EF4-FFF2-40B4-BE49-F238E27FC236}">
                <a16:creationId xmlns:a16="http://schemas.microsoft.com/office/drawing/2014/main" id="{6BE5D740-68AA-7D9F-CD92-BEBCE3F76DE2}"/>
              </a:ext>
            </a:extLst>
          </p:cNvPr>
          <p:cNvSpPr/>
          <p:nvPr/>
        </p:nvSpPr>
        <p:spPr>
          <a:xfrm>
            <a:off x="3997477" y="2606523"/>
            <a:ext cx="1614713" cy="876905"/>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cs typeface="Calibri"/>
              </a:rPr>
              <a:t>Organizational Capacity</a:t>
            </a:r>
            <a:endParaRPr lang="en-US">
              <a:solidFill>
                <a:srgbClr val="000000"/>
              </a:solidFill>
            </a:endParaRPr>
          </a:p>
        </p:txBody>
      </p:sp>
      <p:sp>
        <p:nvSpPr>
          <p:cNvPr id="8" name="Rectangle: Rounded Corners 7">
            <a:extLst>
              <a:ext uri="{FF2B5EF4-FFF2-40B4-BE49-F238E27FC236}">
                <a16:creationId xmlns:a16="http://schemas.microsoft.com/office/drawing/2014/main" id="{A4187DF9-D845-2256-CA8E-BD3AACEEEF52}"/>
              </a:ext>
            </a:extLst>
          </p:cNvPr>
          <p:cNvSpPr/>
          <p:nvPr/>
        </p:nvSpPr>
        <p:spPr>
          <a:xfrm>
            <a:off x="6893736" y="2606025"/>
            <a:ext cx="1514352" cy="900595"/>
          </a:xfrm>
          <a:prstGeom prst="roundRect">
            <a:avLst/>
          </a:prstGeom>
          <a:solidFill>
            <a:srgbClr val="F7AB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cs typeface="Calibri"/>
              </a:rPr>
              <a:t>Budget</a:t>
            </a:r>
          </a:p>
        </p:txBody>
      </p:sp>
      <p:sp>
        <p:nvSpPr>
          <p:cNvPr id="9" name="Rectangle: Rounded Corners 8">
            <a:extLst>
              <a:ext uri="{FF2B5EF4-FFF2-40B4-BE49-F238E27FC236}">
                <a16:creationId xmlns:a16="http://schemas.microsoft.com/office/drawing/2014/main" id="{06CCA3BA-3D48-AA63-3EB2-3FB889C336A9}"/>
              </a:ext>
            </a:extLst>
          </p:cNvPr>
          <p:cNvSpPr/>
          <p:nvPr/>
        </p:nvSpPr>
        <p:spPr>
          <a:xfrm>
            <a:off x="9847622" y="2606024"/>
            <a:ext cx="1630207" cy="90689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cs typeface="Calibri"/>
              </a:rPr>
              <a:t>Work Plan</a:t>
            </a:r>
            <a:endParaRPr lang="en-US">
              <a:solidFill>
                <a:srgbClr val="000000"/>
              </a:solidFill>
            </a:endParaRPr>
          </a:p>
        </p:txBody>
      </p:sp>
      <p:sp>
        <p:nvSpPr>
          <p:cNvPr id="10" name="Rectangle: Rounded Corners 9">
            <a:extLst>
              <a:ext uri="{FF2B5EF4-FFF2-40B4-BE49-F238E27FC236}">
                <a16:creationId xmlns:a16="http://schemas.microsoft.com/office/drawing/2014/main" id="{AAC988CD-ADD6-971B-AF0E-9837ED310D04}"/>
              </a:ext>
            </a:extLst>
          </p:cNvPr>
          <p:cNvSpPr/>
          <p:nvPr/>
        </p:nvSpPr>
        <p:spPr>
          <a:xfrm>
            <a:off x="2257212" y="4062750"/>
            <a:ext cx="1578428" cy="913190"/>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cs typeface="Calibri"/>
              </a:rPr>
              <a:t>Project Relevance &amp; Evaluation</a:t>
            </a:r>
            <a:endParaRPr lang="en-US">
              <a:solidFill>
                <a:srgbClr val="000000"/>
              </a:solidFill>
            </a:endParaRPr>
          </a:p>
        </p:txBody>
      </p:sp>
      <p:sp>
        <p:nvSpPr>
          <p:cNvPr id="11" name="Rectangle: Rounded Corners 10">
            <a:extLst>
              <a:ext uri="{FF2B5EF4-FFF2-40B4-BE49-F238E27FC236}">
                <a16:creationId xmlns:a16="http://schemas.microsoft.com/office/drawing/2014/main" id="{46A66650-9B7F-7C69-39D9-8C64A05AFCB9}"/>
              </a:ext>
            </a:extLst>
          </p:cNvPr>
          <p:cNvSpPr/>
          <p:nvPr/>
        </p:nvSpPr>
        <p:spPr>
          <a:xfrm>
            <a:off x="5732592" y="4036809"/>
            <a:ext cx="1651350" cy="969867"/>
          </a:xfrm>
          <a:prstGeom prst="roundRect">
            <a:avLst/>
          </a:prstGeom>
          <a:solidFill>
            <a:srgbClr val="D7C7E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cs typeface="Calibri"/>
              </a:rPr>
              <a:t>Funding Priorities</a:t>
            </a:r>
            <a:endParaRPr lang="en-US">
              <a:solidFill>
                <a:srgbClr val="000000"/>
              </a:solidFill>
            </a:endParaRPr>
          </a:p>
        </p:txBody>
      </p:sp>
      <p:cxnSp>
        <p:nvCxnSpPr>
          <p:cNvPr id="14" name="Straight Arrow Connector 13">
            <a:extLst>
              <a:ext uri="{FF2B5EF4-FFF2-40B4-BE49-F238E27FC236}">
                <a16:creationId xmlns:a16="http://schemas.microsoft.com/office/drawing/2014/main" id="{113A43A4-0C81-7417-CD12-76FF8CEC64D3}"/>
              </a:ext>
            </a:extLst>
          </p:cNvPr>
          <p:cNvCxnSpPr/>
          <p:nvPr/>
        </p:nvCxnSpPr>
        <p:spPr>
          <a:xfrm flipV="1">
            <a:off x="2656886" y="2973272"/>
            <a:ext cx="938591" cy="48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Rectangle: Rounded Corners 17">
            <a:extLst>
              <a:ext uri="{FF2B5EF4-FFF2-40B4-BE49-F238E27FC236}">
                <a16:creationId xmlns:a16="http://schemas.microsoft.com/office/drawing/2014/main" id="{F42CDAC9-2A48-51F6-8645-F1A114A3180A}"/>
              </a:ext>
            </a:extLst>
          </p:cNvPr>
          <p:cNvSpPr/>
          <p:nvPr/>
        </p:nvSpPr>
        <p:spPr>
          <a:xfrm>
            <a:off x="9335025" y="4036811"/>
            <a:ext cx="1660695" cy="969867"/>
          </a:xfrm>
          <a:prstGeom prst="roundRect">
            <a:avLst/>
          </a:prstGeom>
          <a:solidFill>
            <a:srgbClr val="E697D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cs typeface="Calibri"/>
              </a:rPr>
              <a:t>Qualification for Funding Preference</a:t>
            </a:r>
            <a:endParaRPr lang="en-US">
              <a:solidFill>
                <a:srgbClr val="000000"/>
              </a:solidFill>
            </a:endParaRPr>
          </a:p>
        </p:txBody>
      </p:sp>
      <p:cxnSp>
        <p:nvCxnSpPr>
          <p:cNvPr id="4" name="Straight Arrow Connector 3">
            <a:extLst>
              <a:ext uri="{FF2B5EF4-FFF2-40B4-BE49-F238E27FC236}">
                <a16:creationId xmlns:a16="http://schemas.microsoft.com/office/drawing/2014/main" id="{1F0550B8-230E-0075-A6FC-9FF28BBE76AC}"/>
              </a:ext>
            </a:extLst>
          </p:cNvPr>
          <p:cNvCxnSpPr>
            <a:cxnSpLocks/>
          </p:cNvCxnSpPr>
          <p:nvPr/>
        </p:nvCxnSpPr>
        <p:spPr>
          <a:xfrm flipV="1">
            <a:off x="5730075" y="2941783"/>
            <a:ext cx="938591" cy="48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9A5D9982-1D87-382F-9586-DDC45ED21B19}"/>
              </a:ext>
            </a:extLst>
          </p:cNvPr>
          <p:cNvCxnSpPr>
            <a:cxnSpLocks/>
          </p:cNvCxnSpPr>
          <p:nvPr/>
        </p:nvCxnSpPr>
        <p:spPr>
          <a:xfrm flipV="1">
            <a:off x="8658422" y="2973271"/>
            <a:ext cx="938591" cy="48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7FEA9FDD-408B-6B48-90FA-CCEE5183850A}"/>
              </a:ext>
            </a:extLst>
          </p:cNvPr>
          <p:cNvCxnSpPr>
            <a:cxnSpLocks/>
          </p:cNvCxnSpPr>
          <p:nvPr/>
        </p:nvCxnSpPr>
        <p:spPr>
          <a:xfrm flipV="1">
            <a:off x="912472" y="4553949"/>
            <a:ext cx="938591" cy="48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8B0AAC94-B870-3E57-E4FE-0F8784FA74BA}"/>
              </a:ext>
            </a:extLst>
          </p:cNvPr>
          <p:cNvCxnSpPr>
            <a:cxnSpLocks/>
          </p:cNvCxnSpPr>
          <p:nvPr/>
        </p:nvCxnSpPr>
        <p:spPr>
          <a:xfrm flipV="1">
            <a:off x="4256456" y="4484676"/>
            <a:ext cx="938591" cy="48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877821D1-4EED-C177-B9AD-5A6AF640DDA5}"/>
              </a:ext>
            </a:extLst>
          </p:cNvPr>
          <p:cNvCxnSpPr>
            <a:cxnSpLocks/>
          </p:cNvCxnSpPr>
          <p:nvPr/>
        </p:nvCxnSpPr>
        <p:spPr>
          <a:xfrm flipV="1">
            <a:off x="7934207" y="4484676"/>
            <a:ext cx="938591" cy="48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83269501"/>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88322-5C4F-4457-C68A-B1249867E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24C184-34A7-4AE4-23E8-9D94F5492169}"/>
              </a:ext>
            </a:extLst>
          </p:cNvPr>
          <p:cNvSpPr txBox="1">
            <a:spLocks/>
          </p:cNvSpPr>
          <p:nvPr/>
        </p:nvSpPr>
        <p:spPr>
          <a:xfrm>
            <a:off x="399288" y="502130"/>
            <a:ext cx="10515600" cy="527555"/>
          </a:xfrm>
          <a:prstGeom prst="rect">
            <a:avLst/>
          </a:prstGeom>
        </p:spPr>
        <p:txBody>
          <a:bodyPr>
            <a:noAutofit/>
          </a:bodyPr>
          <a:lstStyle>
            <a:lvl1pPr algn="l" defTabSz="914400" rtl="0" eaLnBrk="1" latinLnBrk="0" hangingPunct="1">
              <a:lnSpc>
                <a:spcPct val="90000"/>
              </a:lnSpc>
              <a:spcBef>
                <a:spcPct val="0"/>
              </a:spcBef>
              <a:buNone/>
              <a:defRPr sz="3600" b="1" kern="1200">
                <a:solidFill>
                  <a:srgbClr val="314C63"/>
                </a:solidFill>
                <a:latin typeface="Arial" panose="020B0604020202020204" pitchFamily="34" charset="0"/>
                <a:ea typeface="+mj-ea"/>
                <a:cs typeface="Arial" panose="020B0604020202020204" pitchFamily="34" charset="0"/>
              </a:defRPr>
            </a:lvl1pPr>
          </a:lstStyle>
          <a:p>
            <a:r>
              <a:rPr lang="en-US" sz="3200">
                <a:solidFill>
                  <a:schemeClr val="bg1"/>
                </a:solidFill>
                <a:latin typeface="Lato" panose="020F0502020204030203" pitchFamily="34" charset="77"/>
              </a:rPr>
              <a:t>Solution </a:t>
            </a:r>
          </a:p>
        </p:txBody>
      </p:sp>
      <p:sp>
        <p:nvSpPr>
          <p:cNvPr id="3" name="Slide Number Placeholder 5">
            <a:extLst>
              <a:ext uri="{FF2B5EF4-FFF2-40B4-BE49-F238E27FC236}">
                <a16:creationId xmlns:a16="http://schemas.microsoft.com/office/drawing/2014/main" id="{997798E5-CE30-5FD9-42EC-28C30BD5AB14}"/>
              </a:ext>
            </a:extLst>
          </p:cNvPr>
          <p:cNvSpPr>
            <a:spLocks noGrp="1"/>
          </p:cNvSpPr>
          <p:nvPr>
            <p:ph type="sldNum" sz="quarter" idx="12"/>
          </p:nvPr>
        </p:nvSpPr>
        <p:spPr>
          <a:xfrm>
            <a:off x="10665281" y="5994400"/>
            <a:ext cx="470452" cy="365125"/>
          </a:xfrm>
        </p:spPr>
        <p:txBody>
          <a:bodyPr/>
          <a:lstStyle/>
          <a:p>
            <a:fld id="{7455917C-7678-D942-AACB-85CA4599E398}" type="slidenum">
              <a:rPr lang="en-US" smtClean="0"/>
              <a:pPr/>
              <a:t>6</a:t>
            </a:fld>
            <a:endParaRPr lang="en-US"/>
          </a:p>
        </p:txBody>
      </p:sp>
      <p:sp>
        <p:nvSpPr>
          <p:cNvPr id="10" name="Rectangle: Rounded Corners 3">
            <a:extLst>
              <a:ext uri="{FF2B5EF4-FFF2-40B4-BE49-F238E27FC236}">
                <a16:creationId xmlns:a16="http://schemas.microsoft.com/office/drawing/2014/main" id="{26D20DFD-68A5-4AB2-B3F0-8FFFC8BB74FA}"/>
              </a:ext>
            </a:extLst>
          </p:cNvPr>
          <p:cNvSpPr/>
          <p:nvPr/>
        </p:nvSpPr>
        <p:spPr>
          <a:xfrm>
            <a:off x="4454830" y="1602268"/>
            <a:ext cx="2566736" cy="930442"/>
          </a:xfrm>
          <a:prstGeom prst="roundRect">
            <a:avLst/>
          </a:prstGeom>
          <a:solidFill>
            <a:srgbClr val="A8CC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Lato" panose="020F0502020204030203" pitchFamily="34" charset="0"/>
                <a:ea typeface="Lato" panose="020F0502020204030203" pitchFamily="34" charset="0"/>
                <a:cs typeface="Lato" panose="020F0502020204030203" pitchFamily="34" charset="0"/>
              </a:rPr>
              <a:t>Proactive Initiation of Grant Process</a:t>
            </a:r>
          </a:p>
        </p:txBody>
      </p:sp>
      <p:sp>
        <p:nvSpPr>
          <p:cNvPr id="14" name="Rectangle: Rounded Corners 5">
            <a:extLst>
              <a:ext uri="{FF2B5EF4-FFF2-40B4-BE49-F238E27FC236}">
                <a16:creationId xmlns:a16="http://schemas.microsoft.com/office/drawing/2014/main" id="{FC286C6F-8CFF-4DB0-9F26-CB912D3114E4}"/>
              </a:ext>
            </a:extLst>
          </p:cNvPr>
          <p:cNvSpPr/>
          <p:nvPr/>
        </p:nvSpPr>
        <p:spPr>
          <a:xfrm>
            <a:off x="743481" y="1642512"/>
            <a:ext cx="2770736" cy="930442"/>
          </a:xfrm>
          <a:prstGeom prst="roundRect">
            <a:avLst/>
          </a:prstGeom>
          <a:solidFill>
            <a:srgbClr val="FFB37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solidFill>
                  <a:schemeClr val="tx1"/>
                </a:solidFill>
                <a:latin typeface="Lato" panose="020F0502020204030203" pitchFamily="34" charset="0"/>
                <a:ea typeface="Lato" panose="020F0502020204030203" pitchFamily="34" charset="0"/>
                <a:cs typeface="Lato" panose="020F0502020204030203" pitchFamily="34" charset="0"/>
              </a:rPr>
              <a:t>Proposal Selection</a:t>
            </a:r>
            <a:endParaRPr lang="en-US" sz="2000">
              <a:solidFill>
                <a:schemeClr val="tx1"/>
              </a:solidFill>
              <a:latin typeface="Lato" panose="020F0502020204030203" pitchFamily="34" charset="0"/>
              <a:ea typeface="Lato" panose="020F0502020204030203" pitchFamily="34" charset="0"/>
              <a:cs typeface="Lato" panose="020F0502020204030203" pitchFamily="34" charset="0"/>
            </a:endParaRPr>
          </a:p>
        </p:txBody>
      </p:sp>
      <p:cxnSp>
        <p:nvCxnSpPr>
          <p:cNvPr id="16" name="Straight Arrow Connector 15">
            <a:extLst>
              <a:ext uri="{FF2B5EF4-FFF2-40B4-BE49-F238E27FC236}">
                <a16:creationId xmlns:a16="http://schemas.microsoft.com/office/drawing/2014/main" id="{348729CB-6940-E55F-60FE-6D9C21EBC1A1}"/>
              </a:ext>
            </a:extLst>
          </p:cNvPr>
          <p:cNvCxnSpPr>
            <a:cxnSpLocks/>
          </p:cNvCxnSpPr>
          <p:nvPr/>
        </p:nvCxnSpPr>
        <p:spPr>
          <a:xfrm>
            <a:off x="3697849" y="2075421"/>
            <a:ext cx="534522" cy="17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Rectangle: Rounded Corners 3">
            <a:extLst>
              <a:ext uri="{FF2B5EF4-FFF2-40B4-BE49-F238E27FC236}">
                <a16:creationId xmlns:a16="http://schemas.microsoft.com/office/drawing/2014/main" id="{A7DDE9C4-A1CE-D307-50F4-09C86111308F}"/>
              </a:ext>
            </a:extLst>
          </p:cNvPr>
          <p:cNvSpPr/>
          <p:nvPr/>
        </p:nvSpPr>
        <p:spPr>
          <a:xfrm>
            <a:off x="4459301" y="2702295"/>
            <a:ext cx="2566736" cy="764354"/>
          </a:xfrm>
          <a:prstGeom prst="roundRect">
            <a:avLst/>
          </a:prstGeom>
          <a:solidFill>
            <a:srgbClr val="A8CCC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Lato" panose="020F0502020204030203" pitchFamily="34" charset="0"/>
                <a:ea typeface="Lato" panose="020F0502020204030203" pitchFamily="34" charset="0"/>
                <a:cs typeface="Lato" panose="020F0502020204030203" pitchFamily="34" charset="0"/>
              </a:rPr>
              <a:t>Incorporation of AI into NSSP </a:t>
            </a:r>
          </a:p>
        </p:txBody>
      </p:sp>
      <p:sp>
        <p:nvSpPr>
          <p:cNvPr id="20" name="Rectangle: Rounded Corners 3">
            <a:extLst>
              <a:ext uri="{FF2B5EF4-FFF2-40B4-BE49-F238E27FC236}">
                <a16:creationId xmlns:a16="http://schemas.microsoft.com/office/drawing/2014/main" id="{EE225F15-9845-41D4-6D9D-C604FD4288CC}"/>
              </a:ext>
            </a:extLst>
          </p:cNvPr>
          <p:cNvSpPr/>
          <p:nvPr/>
        </p:nvSpPr>
        <p:spPr>
          <a:xfrm>
            <a:off x="4453301" y="4457715"/>
            <a:ext cx="2566736" cy="764354"/>
          </a:xfrm>
          <a:prstGeom prst="roundRect">
            <a:avLst/>
          </a:prstGeom>
          <a:solidFill>
            <a:srgbClr val="A8CCC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Lato" panose="020F0502020204030203" pitchFamily="34" charset="0"/>
                <a:ea typeface="Lato" panose="020F0502020204030203" pitchFamily="34" charset="0"/>
                <a:cs typeface="Lato" panose="020F0502020204030203" pitchFamily="34" charset="0"/>
              </a:rPr>
              <a:t>Training grant manager to monitor</a:t>
            </a:r>
          </a:p>
        </p:txBody>
      </p:sp>
      <p:sp>
        <p:nvSpPr>
          <p:cNvPr id="22" name="Rectangle: Rounded Corners 3">
            <a:extLst>
              <a:ext uri="{FF2B5EF4-FFF2-40B4-BE49-F238E27FC236}">
                <a16:creationId xmlns:a16="http://schemas.microsoft.com/office/drawing/2014/main" id="{6F1D7BAB-0065-64C5-B325-86AA2BDB3936}"/>
              </a:ext>
            </a:extLst>
          </p:cNvPr>
          <p:cNvSpPr/>
          <p:nvPr/>
        </p:nvSpPr>
        <p:spPr>
          <a:xfrm>
            <a:off x="4457620" y="5319135"/>
            <a:ext cx="2566736" cy="776354"/>
          </a:xfrm>
          <a:prstGeom prst="roundRect">
            <a:avLst/>
          </a:prstGeom>
          <a:solidFill>
            <a:srgbClr val="A8CCC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Lato" panose="020F0502020204030203" pitchFamily="34" charset="0"/>
                <a:ea typeface="Lato" panose="020F0502020204030203" pitchFamily="34" charset="0"/>
                <a:cs typeface="Lato" panose="020F0502020204030203" pitchFamily="34" charset="0"/>
              </a:rPr>
              <a:t>Development of relief fund</a:t>
            </a:r>
          </a:p>
        </p:txBody>
      </p:sp>
      <p:sp>
        <p:nvSpPr>
          <p:cNvPr id="24" name="Rectangle: Rounded Corners 5">
            <a:extLst>
              <a:ext uri="{FF2B5EF4-FFF2-40B4-BE49-F238E27FC236}">
                <a16:creationId xmlns:a16="http://schemas.microsoft.com/office/drawing/2014/main" id="{4DDEED3E-7D5F-4CA6-D8A3-1F00ECB1465E}"/>
              </a:ext>
            </a:extLst>
          </p:cNvPr>
          <p:cNvSpPr/>
          <p:nvPr/>
        </p:nvSpPr>
        <p:spPr>
          <a:xfrm>
            <a:off x="741113" y="2713063"/>
            <a:ext cx="2758736" cy="785849"/>
          </a:xfrm>
          <a:prstGeom prst="roundRect">
            <a:avLst/>
          </a:prstGeom>
          <a:solidFill>
            <a:srgbClr val="FFB37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Lato"/>
                <a:ea typeface="Lato"/>
                <a:cs typeface="Lato"/>
              </a:rPr>
              <a:t>Custom fine-tuned </a:t>
            </a:r>
            <a:r>
              <a:rPr lang="en-US" err="1">
                <a:solidFill>
                  <a:schemeClr val="tx1"/>
                </a:solidFill>
                <a:latin typeface="Lato"/>
                <a:ea typeface="Lato"/>
                <a:cs typeface="Lato"/>
              </a:rPr>
              <a:t>UmlsBERT</a:t>
            </a:r>
            <a:endParaRPr lang="en-US" err="1">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6" name="Rectangle: Rounded Corners 5">
            <a:extLst>
              <a:ext uri="{FF2B5EF4-FFF2-40B4-BE49-F238E27FC236}">
                <a16:creationId xmlns:a16="http://schemas.microsoft.com/office/drawing/2014/main" id="{DC215D65-EBF8-5562-CC6F-B30E16A1827E}"/>
              </a:ext>
            </a:extLst>
          </p:cNvPr>
          <p:cNvSpPr/>
          <p:nvPr/>
        </p:nvSpPr>
        <p:spPr>
          <a:xfrm>
            <a:off x="729113" y="3616445"/>
            <a:ext cx="2782736" cy="518353"/>
          </a:xfrm>
          <a:prstGeom prst="roundRect">
            <a:avLst/>
          </a:prstGeom>
          <a:solidFill>
            <a:srgbClr val="FFB37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latin typeface="Lato"/>
                <a:ea typeface="Lato"/>
                <a:cs typeface="Lato"/>
              </a:rPr>
              <a:t>Classify grants based on impact</a:t>
            </a:r>
            <a:endParaRPr lang="en-US" sz="16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8" name="Rectangle: Rounded Corners 5">
            <a:extLst>
              <a:ext uri="{FF2B5EF4-FFF2-40B4-BE49-F238E27FC236}">
                <a16:creationId xmlns:a16="http://schemas.microsoft.com/office/drawing/2014/main" id="{D4556A97-CA45-FC85-E173-6563D2CA2CBF}"/>
              </a:ext>
            </a:extLst>
          </p:cNvPr>
          <p:cNvSpPr/>
          <p:nvPr/>
        </p:nvSpPr>
        <p:spPr>
          <a:xfrm>
            <a:off x="733209" y="4248956"/>
            <a:ext cx="2772206" cy="1322261"/>
          </a:xfrm>
          <a:prstGeom prst="roundRect">
            <a:avLst/>
          </a:prstGeom>
          <a:solidFill>
            <a:srgbClr val="FFB37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latin typeface="Lato"/>
                <a:ea typeface="Lato"/>
                <a:cs typeface="Lato"/>
              </a:rPr>
              <a:t>Retraining grant manager to review proposals and validate classifications</a:t>
            </a:r>
          </a:p>
        </p:txBody>
      </p:sp>
      <p:cxnSp>
        <p:nvCxnSpPr>
          <p:cNvPr id="30" name="Straight Arrow Connector 29">
            <a:extLst>
              <a:ext uri="{FF2B5EF4-FFF2-40B4-BE49-F238E27FC236}">
                <a16:creationId xmlns:a16="http://schemas.microsoft.com/office/drawing/2014/main" id="{DA7563A0-71F2-19B2-08CD-9FCB8B518097}"/>
              </a:ext>
            </a:extLst>
          </p:cNvPr>
          <p:cNvCxnSpPr>
            <a:cxnSpLocks/>
          </p:cNvCxnSpPr>
          <p:nvPr/>
        </p:nvCxnSpPr>
        <p:spPr>
          <a:xfrm>
            <a:off x="7405849" y="2075421"/>
            <a:ext cx="534522" cy="17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Rectangle: Rounded Corners 3">
            <a:extLst>
              <a:ext uri="{FF2B5EF4-FFF2-40B4-BE49-F238E27FC236}">
                <a16:creationId xmlns:a16="http://schemas.microsoft.com/office/drawing/2014/main" id="{B8D93625-A207-BDBE-B2BB-C4DA45DC07C8}"/>
              </a:ext>
            </a:extLst>
          </p:cNvPr>
          <p:cNvSpPr/>
          <p:nvPr/>
        </p:nvSpPr>
        <p:spPr>
          <a:xfrm>
            <a:off x="4454830" y="3571776"/>
            <a:ext cx="2566736" cy="776354"/>
          </a:xfrm>
          <a:prstGeom prst="roundRect">
            <a:avLst/>
          </a:prstGeom>
          <a:solidFill>
            <a:srgbClr val="A8CCC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Lato" panose="020F0502020204030203" pitchFamily="34" charset="0"/>
                <a:ea typeface="Lato" panose="020F0502020204030203" pitchFamily="34" charset="0"/>
                <a:cs typeface="Lato" panose="020F0502020204030203" pitchFamily="34" charset="0"/>
              </a:rPr>
              <a:t>Increasing database of NSSP</a:t>
            </a:r>
          </a:p>
        </p:txBody>
      </p:sp>
      <p:sp>
        <p:nvSpPr>
          <p:cNvPr id="34" name="Rectangle: Rounded Corners 33">
            <a:extLst>
              <a:ext uri="{FF2B5EF4-FFF2-40B4-BE49-F238E27FC236}">
                <a16:creationId xmlns:a16="http://schemas.microsoft.com/office/drawing/2014/main" id="{2D18B5A6-8818-6051-7D6D-21D5573B77F8}"/>
              </a:ext>
            </a:extLst>
          </p:cNvPr>
          <p:cNvSpPr/>
          <p:nvPr/>
        </p:nvSpPr>
        <p:spPr>
          <a:xfrm>
            <a:off x="8152057" y="1660187"/>
            <a:ext cx="2638736" cy="930442"/>
          </a:xfrm>
          <a:prstGeom prst="roundRect">
            <a:avLst/>
          </a:prstGeom>
          <a:solidFill>
            <a:srgbClr val="ED999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tx1"/>
                </a:solidFill>
                <a:latin typeface="Lato" panose="020F0502020204030203" pitchFamily="34" charset="0"/>
                <a:ea typeface="Lato" panose="020F0502020204030203" pitchFamily="34" charset="0"/>
                <a:cs typeface="Lato" panose="020F0502020204030203" pitchFamily="34" charset="0"/>
              </a:rPr>
              <a:t>Proposal Generation</a:t>
            </a:r>
            <a:endParaRPr lang="en-US" sz="200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36" name="Rectangle: Rounded Corners 35">
            <a:extLst>
              <a:ext uri="{FF2B5EF4-FFF2-40B4-BE49-F238E27FC236}">
                <a16:creationId xmlns:a16="http://schemas.microsoft.com/office/drawing/2014/main" id="{AC6EC46A-E3B3-4D2E-AE81-4FB29AA620D2}"/>
              </a:ext>
            </a:extLst>
          </p:cNvPr>
          <p:cNvSpPr/>
          <p:nvPr/>
        </p:nvSpPr>
        <p:spPr>
          <a:xfrm>
            <a:off x="8152056" y="2735408"/>
            <a:ext cx="2644736" cy="783097"/>
          </a:xfrm>
          <a:prstGeom prst="roundRect">
            <a:avLst/>
          </a:prstGeom>
          <a:solidFill>
            <a:srgbClr val="ED999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latin typeface="Calibri"/>
                <a:ea typeface="Calibri"/>
                <a:cs typeface="Calibri"/>
              </a:rPr>
              <a:t>Develop </a:t>
            </a:r>
            <a:r>
              <a:rPr lang="en-US" err="1">
                <a:solidFill>
                  <a:schemeClr val="tx1"/>
                </a:solidFill>
                <a:latin typeface="Calibri"/>
                <a:ea typeface="Calibri"/>
                <a:cs typeface="Calibri"/>
              </a:rPr>
              <a:t>GenAI</a:t>
            </a:r>
            <a:r>
              <a:rPr lang="en-US">
                <a:solidFill>
                  <a:schemeClr val="tx1"/>
                </a:solidFill>
                <a:latin typeface="Calibri"/>
                <a:ea typeface="Calibri"/>
                <a:cs typeface="Calibri"/>
              </a:rPr>
              <a:t> and engineer general prompt</a:t>
            </a:r>
            <a:endParaRPr lang="en-US">
              <a:solidFill>
                <a:schemeClr val="tx1"/>
              </a:solidFill>
            </a:endParaRPr>
          </a:p>
        </p:txBody>
      </p:sp>
      <p:sp>
        <p:nvSpPr>
          <p:cNvPr id="38" name="Rectangle: Rounded Corners 37">
            <a:extLst>
              <a:ext uri="{FF2B5EF4-FFF2-40B4-BE49-F238E27FC236}">
                <a16:creationId xmlns:a16="http://schemas.microsoft.com/office/drawing/2014/main" id="{4C67BBB8-F45B-02B7-FC25-906E5EAA7CDB}"/>
              </a:ext>
            </a:extLst>
          </p:cNvPr>
          <p:cNvSpPr/>
          <p:nvPr/>
        </p:nvSpPr>
        <p:spPr>
          <a:xfrm>
            <a:off x="8152056" y="3636449"/>
            <a:ext cx="2650736" cy="511197"/>
          </a:xfrm>
          <a:prstGeom prst="roundRect">
            <a:avLst/>
          </a:prstGeom>
          <a:solidFill>
            <a:srgbClr val="ED999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latin typeface="Lato"/>
                <a:ea typeface="Lato"/>
                <a:cs typeface="Lato"/>
              </a:rPr>
              <a:t>Retraining grant writer</a:t>
            </a:r>
            <a:endParaRPr lang="en-US">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40" name="Rectangle: Rounded Corners 39">
            <a:extLst>
              <a:ext uri="{FF2B5EF4-FFF2-40B4-BE49-F238E27FC236}">
                <a16:creationId xmlns:a16="http://schemas.microsoft.com/office/drawing/2014/main" id="{7F41C4F2-A176-DA47-01DB-EAD940D02BF1}"/>
              </a:ext>
            </a:extLst>
          </p:cNvPr>
          <p:cNvSpPr/>
          <p:nvPr/>
        </p:nvSpPr>
        <p:spPr>
          <a:xfrm>
            <a:off x="8144585" y="4991525"/>
            <a:ext cx="2644736" cy="783097"/>
          </a:xfrm>
          <a:prstGeom prst="roundRect">
            <a:avLst/>
          </a:prstGeom>
          <a:solidFill>
            <a:srgbClr val="ED999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solidFill>
                  <a:schemeClr val="tx1"/>
                </a:solidFill>
                <a:ea typeface="+mn-lt"/>
                <a:cs typeface="+mn-lt"/>
              </a:rPr>
              <a:t>Wait until technology enables a cheap creation of secure LLM</a:t>
            </a:r>
          </a:p>
          <a:p>
            <a:pPr algn="ctr"/>
            <a:endParaRPr lang="en-US" sz="1400">
              <a:solidFill>
                <a:schemeClr val="tx1"/>
              </a:solidFill>
              <a:latin typeface="Lato"/>
              <a:ea typeface="Lato"/>
              <a:cs typeface="Lato"/>
            </a:endParaRPr>
          </a:p>
        </p:txBody>
      </p:sp>
      <p:sp>
        <p:nvSpPr>
          <p:cNvPr id="42" name="Rectangle: Rounded Corners 41">
            <a:extLst>
              <a:ext uri="{FF2B5EF4-FFF2-40B4-BE49-F238E27FC236}">
                <a16:creationId xmlns:a16="http://schemas.microsoft.com/office/drawing/2014/main" id="{6C16270B-3E41-84E1-1980-8D4164C7E7BE}"/>
              </a:ext>
            </a:extLst>
          </p:cNvPr>
          <p:cNvSpPr/>
          <p:nvPr/>
        </p:nvSpPr>
        <p:spPr>
          <a:xfrm>
            <a:off x="8152055" y="4301331"/>
            <a:ext cx="2650736" cy="511197"/>
          </a:xfrm>
          <a:prstGeom prst="roundRect">
            <a:avLst/>
          </a:prstGeom>
          <a:solidFill>
            <a:srgbClr val="ED999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chemeClr val="tx1"/>
                </a:solidFill>
                <a:ea typeface="+mn-lt"/>
                <a:cs typeface="+mn-lt"/>
              </a:rPr>
              <a:t>Generate proposal template</a:t>
            </a:r>
          </a:p>
          <a:p>
            <a:pPr algn="ctr"/>
            <a:endParaRPr lang="en-US" sz="1600">
              <a:solidFill>
                <a:schemeClr val="tx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800875369"/>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BB7BB-4D58-DC68-7A84-C701DADE3AA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D8DB28D-FD0C-0B91-871F-DD1B1D478A4F}"/>
              </a:ext>
            </a:extLst>
          </p:cNvPr>
          <p:cNvSpPr txBox="1"/>
          <p:nvPr/>
        </p:nvSpPr>
        <p:spPr>
          <a:xfrm>
            <a:off x="532513" y="1853723"/>
            <a:ext cx="10001001" cy="3970318"/>
          </a:xfrm>
          <a:prstGeom prst="rect">
            <a:avLst/>
          </a:prstGeom>
          <a:noFill/>
        </p:spPr>
        <p:txBody>
          <a:bodyPr wrap="square" lIns="91440" tIns="45720" rIns="91440" bIns="45720" anchor="ctr">
            <a:spAutoFit/>
          </a:bodyPr>
          <a:lstStyle/>
          <a:p>
            <a:r>
              <a:rPr lang="en-US" sz="2400" b="1">
                <a:solidFill>
                  <a:srgbClr val="243695"/>
                </a:solidFill>
                <a:latin typeface="Lato"/>
                <a:ea typeface="+mn-lt"/>
                <a:cs typeface="+mn-lt"/>
              </a:rPr>
              <a:t>Existing </a:t>
            </a:r>
            <a:r>
              <a:rPr lang="en-US" sz="2400" b="1">
                <a:solidFill>
                  <a:srgbClr val="243695"/>
                </a:solidFill>
                <a:latin typeface="Lato"/>
                <a:ea typeface="Lato"/>
                <a:cs typeface="Lato"/>
              </a:rPr>
              <a:t>Model - </a:t>
            </a:r>
            <a:r>
              <a:rPr lang="en-US" sz="2400" b="1">
                <a:ea typeface="+mn-lt"/>
                <a:cs typeface="+mn-lt"/>
              </a:rPr>
              <a:t>B</a:t>
            </a:r>
            <a:r>
              <a:rPr lang="en-US" sz="2400">
                <a:ea typeface="+mn-lt"/>
                <a:cs typeface="+mn-lt"/>
              </a:rPr>
              <a:t>idirectional </a:t>
            </a:r>
            <a:r>
              <a:rPr lang="en-US" sz="2400" b="1">
                <a:ea typeface="+mn-lt"/>
                <a:cs typeface="+mn-lt"/>
              </a:rPr>
              <a:t>E</a:t>
            </a:r>
            <a:r>
              <a:rPr lang="en-US" sz="2400">
                <a:ea typeface="+mn-lt"/>
                <a:cs typeface="+mn-lt"/>
              </a:rPr>
              <a:t>ncoder </a:t>
            </a:r>
            <a:r>
              <a:rPr lang="en-US" sz="2400" b="1">
                <a:ea typeface="+mn-lt"/>
                <a:cs typeface="+mn-lt"/>
              </a:rPr>
              <a:t>R</a:t>
            </a:r>
            <a:r>
              <a:rPr lang="en-US" sz="2400">
                <a:ea typeface="+mn-lt"/>
                <a:cs typeface="+mn-lt"/>
              </a:rPr>
              <a:t>epresentations from</a:t>
            </a:r>
            <a:r>
              <a:rPr lang="en-US" sz="2400" b="1">
                <a:ea typeface="+mn-lt"/>
                <a:cs typeface="+mn-lt"/>
              </a:rPr>
              <a:t> T</a:t>
            </a:r>
            <a:r>
              <a:rPr lang="en-US" sz="2400">
                <a:ea typeface="+mn-lt"/>
                <a:cs typeface="+mn-lt"/>
              </a:rPr>
              <a:t>ransformers</a:t>
            </a:r>
            <a:endParaRPr lang="en-US" sz="2400" b="1">
              <a:ea typeface="+mn-lt"/>
              <a:cs typeface="+mn-lt"/>
            </a:endParaRPr>
          </a:p>
          <a:p>
            <a:pPr marL="800100" lvl="1" indent="-342900">
              <a:buFont typeface="Courier New"/>
              <a:buChar char="o"/>
            </a:pPr>
            <a:r>
              <a:rPr lang="en-US" sz="2400" err="1">
                <a:latin typeface="Calibri"/>
                <a:ea typeface="Lato"/>
                <a:cs typeface="Calibri"/>
              </a:rPr>
              <a:t>ClinicalBERT</a:t>
            </a:r>
            <a:endParaRPr lang="en-US" sz="2400">
              <a:latin typeface="Calibri"/>
              <a:ea typeface="Lato"/>
              <a:cs typeface="Calibri"/>
            </a:endParaRPr>
          </a:p>
          <a:p>
            <a:pPr marL="1257300" lvl="2" indent="-342900">
              <a:buFont typeface="Wingdings"/>
              <a:buChar char="§"/>
            </a:pPr>
            <a:r>
              <a:rPr lang="en-US" sz="2400">
                <a:ea typeface="+mn-lt"/>
                <a:cs typeface="+mn-lt"/>
              </a:rPr>
              <a:t>A Natural Language Processor</a:t>
            </a:r>
          </a:p>
          <a:p>
            <a:pPr marL="1257300" lvl="2" indent="-342900">
              <a:buFont typeface="Wingdings"/>
              <a:buChar char="§"/>
            </a:pPr>
            <a:r>
              <a:rPr lang="en-US" sz="2400">
                <a:latin typeface="Calibri"/>
                <a:ea typeface="Lato"/>
                <a:cs typeface="Calibri"/>
              </a:rPr>
              <a:t>Self-Attention</a:t>
            </a:r>
            <a:r>
              <a:rPr lang="en-US" sz="2400">
                <a:ea typeface="+mn-lt"/>
                <a:cs typeface="+mn-lt"/>
              </a:rPr>
              <a:t> Mechanism </a:t>
            </a:r>
            <a:endParaRPr lang="en-US" sz="2400">
              <a:ea typeface="Calibri"/>
              <a:cs typeface="Calibri"/>
            </a:endParaRPr>
          </a:p>
          <a:p>
            <a:pPr marL="1257300" lvl="2" indent="-342900">
              <a:buFont typeface="Wingdings"/>
              <a:buChar char="§"/>
            </a:pPr>
            <a:r>
              <a:rPr lang="en-US" sz="2400">
                <a:ea typeface="+mn-lt"/>
                <a:cs typeface="+mn-lt"/>
              </a:rPr>
              <a:t>Masked language model </a:t>
            </a:r>
            <a:endParaRPr lang="en-US" sz="2400">
              <a:ea typeface="Calibri"/>
              <a:cs typeface="Calibri"/>
            </a:endParaRPr>
          </a:p>
          <a:p>
            <a:pPr marL="800100" lvl="1" indent="-342900">
              <a:buFont typeface="Courier New"/>
              <a:buChar char="o"/>
            </a:pPr>
            <a:r>
              <a:rPr lang="en-US" sz="2400">
                <a:latin typeface="Calibri"/>
                <a:ea typeface="Calibri"/>
                <a:cs typeface="Calibri"/>
              </a:rPr>
              <a:t>Case Study (2020) </a:t>
            </a:r>
            <a:endParaRPr lang="en-US" sz="2400"/>
          </a:p>
          <a:p>
            <a:pPr marL="1257300" lvl="2" indent="-342900">
              <a:buFont typeface="Wingdings"/>
              <a:buChar char="§"/>
            </a:pPr>
            <a:r>
              <a:rPr lang="en-US" sz="2400"/>
              <a:t>Conference on Health, Inference, and Learning</a:t>
            </a:r>
            <a:endParaRPr lang="en-US" sz="2400">
              <a:latin typeface="Calibri"/>
              <a:ea typeface="Calibri"/>
              <a:cs typeface="Calibri"/>
            </a:endParaRPr>
          </a:p>
          <a:p>
            <a:pPr marL="1257300" lvl="2" indent="-342900">
              <a:buFont typeface="Wingdings"/>
              <a:buChar char="§"/>
            </a:pPr>
            <a:r>
              <a:rPr lang="en-US" sz="2400">
                <a:latin typeface="Calibri"/>
                <a:ea typeface="Calibri"/>
                <a:cs typeface="Calibri"/>
              </a:rPr>
              <a:t>Predicting Hospital Readmission</a:t>
            </a:r>
            <a:endParaRPr lang="en-US"/>
          </a:p>
          <a:p>
            <a:pPr lvl="2"/>
            <a:endParaRPr lang="en-US" sz="2000">
              <a:latin typeface="Calibri"/>
              <a:ea typeface="Calibri"/>
              <a:cs typeface="Calibri"/>
            </a:endParaRPr>
          </a:p>
          <a:p>
            <a:pPr marL="800100" lvl="1" indent="-342900">
              <a:buFont typeface="Courier New"/>
              <a:buChar char="o"/>
            </a:pPr>
            <a:endParaRPr lang="en-US" sz="2000">
              <a:latin typeface="Lato"/>
              <a:ea typeface="Lato"/>
              <a:cs typeface="Calibri"/>
            </a:endParaRPr>
          </a:p>
          <a:p>
            <a:pPr marL="1257300" lvl="2" indent="-342900">
              <a:buFont typeface="Wingdings"/>
              <a:buChar char="§"/>
            </a:pPr>
            <a:endParaRPr lang="en-US" sz="2000">
              <a:latin typeface="Calibri"/>
              <a:ea typeface="Lato"/>
              <a:cs typeface="Calibri"/>
            </a:endParaRPr>
          </a:p>
        </p:txBody>
      </p:sp>
      <p:sp>
        <p:nvSpPr>
          <p:cNvPr id="2" name="Title 1">
            <a:extLst>
              <a:ext uri="{FF2B5EF4-FFF2-40B4-BE49-F238E27FC236}">
                <a16:creationId xmlns:a16="http://schemas.microsoft.com/office/drawing/2014/main" id="{D50398C3-7C53-73BF-440B-758DFCB086F6}"/>
              </a:ext>
            </a:extLst>
          </p:cNvPr>
          <p:cNvSpPr txBox="1">
            <a:spLocks/>
          </p:cNvSpPr>
          <p:nvPr/>
        </p:nvSpPr>
        <p:spPr>
          <a:xfrm>
            <a:off x="399288" y="502130"/>
            <a:ext cx="10515600" cy="527555"/>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3600" b="1" kern="1200">
                <a:solidFill>
                  <a:srgbClr val="314C63"/>
                </a:solidFill>
                <a:latin typeface="Arial" panose="020B0604020202020204" pitchFamily="34" charset="0"/>
                <a:ea typeface="+mj-ea"/>
                <a:cs typeface="Arial" panose="020B0604020202020204" pitchFamily="34" charset="0"/>
              </a:defRPr>
            </a:lvl1pPr>
          </a:lstStyle>
          <a:p>
            <a:r>
              <a:rPr lang="en-US" sz="3200">
                <a:solidFill>
                  <a:schemeClr val="bg1"/>
                </a:solidFill>
                <a:latin typeface="Lato"/>
                <a:ea typeface="Lato"/>
                <a:cs typeface="Arial"/>
              </a:rPr>
              <a:t>BERT Introduction</a:t>
            </a:r>
            <a:endParaRPr lang="en-US"/>
          </a:p>
        </p:txBody>
      </p:sp>
      <p:sp>
        <p:nvSpPr>
          <p:cNvPr id="3" name="Slide Number Placeholder 5">
            <a:extLst>
              <a:ext uri="{FF2B5EF4-FFF2-40B4-BE49-F238E27FC236}">
                <a16:creationId xmlns:a16="http://schemas.microsoft.com/office/drawing/2014/main" id="{9E8E1E25-2106-96A6-A6BB-A8384A79CF1E}"/>
              </a:ext>
            </a:extLst>
          </p:cNvPr>
          <p:cNvSpPr>
            <a:spLocks noGrp="1"/>
          </p:cNvSpPr>
          <p:nvPr>
            <p:ph type="sldNum" sz="quarter" idx="12"/>
          </p:nvPr>
        </p:nvSpPr>
        <p:spPr>
          <a:xfrm>
            <a:off x="10665281" y="5994400"/>
            <a:ext cx="470452" cy="365125"/>
          </a:xfrm>
        </p:spPr>
        <p:txBody>
          <a:bodyPr/>
          <a:lstStyle/>
          <a:p>
            <a:fld id="{7455917C-7678-D942-AACB-85CA4599E398}" type="slidenum">
              <a:rPr lang="en-US" smtClean="0"/>
              <a:pPr/>
              <a:t>12</a:t>
            </a:fld>
            <a:endParaRPr lang="en-US"/>
          </a:p>
        </p:txBody>
      </p:sp>
    </p:spTree>
    <p:extLst>
      <p:ext uri="{BB962C8B-B14F-4D97-AF65-F5344CB8AC3E}">
        <p14:creationId xmlns:p14="http://schemas.microsoft.com/office/powerpoint/2010/main" val="286999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A337790-1409-262E-F704-455E61ADA78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B112C4B-E804-4951-6A41-56137FF16E21}"/>
              </a:ext>
            </a:extLst>
          </p:cNvPr>
          <p:cNvSpPr txBox="1"/>
          <p:nvPr/>
        </p:nvSpPr>
        <p:spPr>
          <a:xfrm>
            <a:off x="419650" y="1647626"/>
            <a:ext cx="9984437" cy="4278094"/>
          </a:xfrm>
          <a:prstGeom prst="rect">
            <a:avLst/>
          </a:prstGeom>
          <a:noFill/>
        </p:spPr>
        <p:txBody>
          <a:bodyPr wrap="square" lIns="91440" tIns="45720" rIns="91440" bIns="45720" anchor="t">
            <a:spAutoFit/>
          </a:bodyPr>
          <a:lstStyle/>
          <a:p>
            <a:r>
              <a:rPr lang="en-US" sz="2000" b="1">
                <a:solidFill>
                  <a:srgbClr val="243695"/>
                </a:solidFill>
                <a:latin typeface="Lato"/>
                <a:ea typeface="Lato"/>
                <a:cs typeface="Lato"/>
              </a:rPr>
              <a:t>Goal: Determine which grants are "High Impact"</a:t>
            </a:r>
            <a:endParaRPr lang="en-US" sz="2000" b="1">
              <a:solidFill>
                <a:srgbClr val="243695"/>
              </a:solidFill>
              <a:latin typeface="Lato" panose="020F0502020204030203" pitchFamily="34" charset="77"/>
              <a:ea typeface="Lato"/>
              <a:cs typeface="Lato"/>
            </a:endParaRPr>
          </a:p>
          <a:p>
            <a:pPr marL="742950" lvl="1" indent="-285750">
              <a:buFont typeface="Arial" panose="020B0604020202020204" pitchFamily="34" charset="0"/>
              <a:buChar char="•"/>
            </a:pPr>
            <a:r>
              <a:rPr lang="en-US">
                <a:solidFill>
                  <a:srgbClr val="000000"/>
                </a:solidFill>
                <a:latin typeface="Lato" panose="020F0502020204030203" pitchFamily="34" charset="0"/>
                <a:ea typeface="Lato" panose="020F0502020204030203" pitchFamily="34" charset="0"/>
                <a:cs typeface="Lato" panose="020F0502020204030203" pitchFamily="34" charset="0"/>
              </a:rPr>
              <a:t>Using </a:t>
            </a:r>
            <a:r>
              <a:rPr lang="en-US"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Gen AI, develop interface to expand given engineered prompt to generate a grant proposal</a:t>
            </a:r>
          </a:p>
          <a:p>
            <a:pPr marL="742950" lvl="1" indent="-285750">
              <a:buFont typeface="Arial" panose="020B0604020202020204" pitchFamily="34" charset="0"/>
              <a:buChar char="•"/>
            </a:pPr>
            <a:r>
              <a:rPr lang="en-US">
                <a:solidFill>
                  <a:srgbClr val="000000"/>
                </a:solidFill>
                <a:latin typeface="Lato" panose="020F0502020204030203" pitchFamily="34" charset="0"/>
                <a:ea typeface="Lato" panose="020F0502020204030203" pitchFamily="34" charset="0"/>
                <a:cs typeface="Lato" panose="020F0502020204030203" pitchFamily="34" charset="0"/>
              </a:rPr>
              <a:t>Inputs: </a:t>
            </a:r>
            <a:endParaRPr lang="en-US"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p>
            <a:pPr marL="1200150" lvl="1" indent="-285750" fontAlgn="base">
              <a:buFont typeface="Courier New" panose="02070309020205020404" pitchFamily="49" charset="0"/>
              <a:buChar char="o"/>
            </a:pPr>
            <a:r>
              <a:rPr lang="en-US"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SVM/LDA classifier outputs used for topic modeling </a:t>
            </a:r>
            <a:endParaRPr lang="en-US" b="0" i="0" u="none" strike="noStrike">
              <a:solidFill>
                <a:srgbClr val="202124"/>
              </a:solidFill>
              <a:effectLst/>
              <a:latin typeface="Lato" panose="020F0502020204030203" pitchFamily="34" charset="0"/>
              <a:ea typeface="Lato" panose="020F0502020204030203" pitchFamily="34" charset="0"/>
              <a:cs typeface="Lato" panose="020F0502020204030203" pitchFamily="34" charset="0"/>
            </a:endParaRPr>
          </a:p>
          <a:p>
            <a:pPr marL="1200150" lvl="2" indent="-285750">
              <a:buFont typeface="Courier New" panose="02070309020205020404" pitchFamily="49" charset="0"/>
              <a:buChar char="o"/>
            </a:pPr>
            <a:r>
              <a:rPr lang="en-US">
                <a:solidFill>
                  <a:srgbClr val="000000"/>
                </a:solidFill>
                <a:latin typeface="Lato" panose="020F0502020204030203" pitchFamily="34" charset="0"/>
                <a:ea typeface="Lato" panose="020F0502020204030203" pitchFamily="34" charset="0"/>
                <a:cs typeface="Lato" panose="020F0502020204030203" pitchFamily="34" charset="0"/>
              </a:rPr>
              <a:t>N</a:t>
            </a:r>
            <a:r>
              <a:rPr lang="en-US"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ecessary specifics from hospital (funding, timing, </a:t>
            </a:r>
            <a:r>
              <a:rPr lang="en-US" b="0" i="0" u="none" strike="noStrike" err="1">
                <a:solidFill>
                  <a:srgbClr val="000000"/>
                </a:solidFill>
                <a:effectLst/>
                <a:latin typeface="Lato" panose="020F0502020204030203" pitchFamily="34" charset="0"/>
                <a:ea typeface="Lato" panose="020F0502020204030203" pitchFamily="34" charset="0"/>
                <a:cs typeface="Lato" panose="020F0502020204030203" pitchFamily="34" charset="0"/>
              </a:rPr>
              <a:t>etc</a:t>
            </a:r>
            <a:r>
              <a:rPr lang="en-US"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a:t>
            </a:r>
          </a:p>
          <a:p>
            <a:pPr marL="1200150" lvl="1" indent="-285750" fontAlgn="base">
              <a:buFont typeface="Courier New" panose="02070309020205020404" pitchFamily="49" charset="0"/>
              <a:buChar char="o"/>
            </a:pPr>
            <a:r>
              <a:rPr lang="en-US"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rPr>
              <a:t>Relevant Medical data </a:t>
            </a:r>
          </a:p>
          <a:p>
            <a:pPr marL="742950" lvl="1" indent="-285750">
              <a:buFont typeface="Arial" panose="020B0604020202020204" pitchFamily="34" charset="0"/>
              <a:buChar char="•"/>
            </a:pPr>
            <a:r>
              <a:rPr lang="en-US" sz="1600">
                <a:latin typeface="Lato" panose="020F0502020204030203" pitchFamily="34" charset="0"/>
                <a:ea typeface="Lato" panose="020F0502020204030203" pitchFamily="34" charset="0"/>
                <a:cs typeface="Lato" panose="020F0502020204030203" pitchFamily="34" charset="0"/>
              </a:rPr>
              <a:t>Using prompt engineering tools shape Gen AI generated proposal</a:t>
            </a:r>
          </a:p>
          <a:p>
            <a:pPr marL="742950" lvl="1" indent="-285750">
              <a:buFont typeface="Arial" panose="020B0604020202020204" pitchFamily="34" charset="0"/>
              <a:buChar char="•"/>
            </a:pPr>
            <a:r>
              <a:rPr lang="en-US" sz="1600">
                <a:latin typeface="Lato" panose="020F0502020204030203" pitchFamily="34" charset="0"/>
                <a:ea typeface="Lato" panose="020F0502020204030203" pitchFamily="34" charset="0"/>
                <a:cs typeface="Lato" panose="020F0502020204030203" pitchFamily="34" charset="0"/>
              </a:rPr>
              <a:t>Human working in tangent with AI to review and edit proposal</a:t>
            </a:r>
          </a:p>
          <a:p>
            <a:pPr marL="742950" lvl="1" indent="-285750">
              <a:buFont typeface="Arial" panose="020B0604020202020204" pitchFamily="34" charset="0"/>
              <a:buChar char="•"/>
            </a:pPr>
            <a:r>
              <a:rPr lang="en-US" sz="1600">
                <a:latin typeface="Lato" panose="020F0502020204030203" pitchFamily="34" charset="0"/>
                <a:ea typeface="Lato" panose="020F0502020204030203" pitchFamily="34" charset="0"/>
                <a:cs typeface="Lato" panose="020F0502020204030203" pitchFamily="34" charset="0"/>
              </a:rPr>
              <a:t>Hospital given choice to expedite proposal writing process with AI or proceed without</a:t>
            </a:r>
          </a:p>
          <a:p>
            <a:pPr marL="742950" lvl="1" indent="-285750">
              <a:buFont typeface="Arial" panose="020B0604020202020204" pitchFamily="34" charset="0"/>
              <a:buChar char="•"/>
            </a:pPr>
            <a:endParaRPr lang="en-US" sz="1600">
              <a:latin typeface="Lato"/>
              <a:ea typeface="Lato"/>
              <a:cs typeface="Lato"/>
            </a:endParaRPr>
          </a:p>
          <a:p>
            <a:pPr marL="742950" lvl="1" indent="-285750">
              <a:buFont typeface="Arial" panose="020B0604020202020204" pitchFamily="34" charset="0"/>
              <a:buChar char="•"/>
            </a:pPr>
            <a:endParaRPr lang="en-US" sz="1600">
              <a:latin typeface="Lato"/>
              <a:ea typeface="Lato"/>
              <a:cs typeface="Lato"/>
            </a:endParaRPr>
          </a:p>
          <a:p>
            <a:pPr marL="742950" lvl="1" indent="-285750">
              <a:buFont typeface="Arial" panose="020B0604020202020204" pitchFamily="34" charset="0"/>
              <a:buChar char="•"/>
            </a:pPr>
            <a:endParaRPr lang="en-US" sz="1600">
              <a:latin typeface="Lato"/>
              <a:ea typeface="Lato"/>
              <a:cs typeface="Lato"/>
            </a:endParaRPr>
          </a:p>
          <a:p>
            <a:endParaRPr lang="en-US" sz="1600">
              <a:latin typeface="Lato"/>
            </a:endParaRPr>
          </a:p>
          <a:p>
            <a:endParaRPr lang="en-US" sz="1600">
              <a:latin typeface="Lato" panose="020F0502020204030203" pitchFamily="34" charset="77"/>
              <a:ea typeface="Lato"/>
              <a:cs typeface="Lato"/>
            </a:endParaRPr>
          </a:p>
          <a:p>
            <a:endParaRPr lang="en-US" sz="1600">
              <a:latin typeface="Lato" panose="020F0502020204030203" pitchFamily="34" charset="77"/>
              <a:ea typeface="Lato"/>
              <a:cs typeface="Lato"/>
            </a:endParaRPr>
          </a:p>
        </p:txBody>
      </p:sp>
      <p:sp>
        <p:nvSpPr>
          <p:cNvPr id="2" name="Title 1">
            <a:extLst>
              <a:ext uri="{FF2B5EF4-FFF2-40B4-BE49-F238E27FC236}">
                <a16:creationId xmlns:a16="http://schemas.microsoft.com/office/drawing/2014/main" id="{8689134D-59BB-3022-D4FA-66BE8C97C707}"/>
              </a:ext>
            </a:extLst>
          </p:cNvPr>
          <p:cNvSpPr txBox="1">
            <a:spLocks/>
          </p:cNvSpPr>
          <p:nvPr/>
        </p:nvSpPr>
        <p:spPr>
          <a:xfrm>
            <a:off x="399288" y="502130"/>
            <a:ext cx="10515600" cy="527555"/>
          </a:xfrm>
          <a:prstGeom prst="rect">
            <a:avLst/>
          </a:prstGeom>
        </p:spPr>
        <p:txBody>
          <a:bodyPr>
            <a:noAutofit/>
          </a:bodyPr>
          <a:lstStyle>
            <a:lvl1pPr algn="l" defTabSz="914400" rtl="0" eaLnBrk="1" latinLnBrk="0" hangingPunct="1">
              <a:lnSpc>
                <a:spcPct val="90000"/>
              </a:lnSpc>
              <a:spcBef>
                <a:spcPct val="0"/>
              </a:spcBef>
              <a:buNone/>
              <a:defRPr sz="3600" b="1" kern="1200">
                <a:solidFill>
                  <a:srgbClr val="314C63"/>
                </a:solidFill>
                <a:latin typeface="Arial" panose="020B0604020202020204" pitchFamily="34" charset="0"/>
                <a:ea typeface="+mj-ea"/>
                <a:cs typeface="Arial" panose="020B0604020202020204" pitchFamily="34" charset="0"/>
              </a:defRPr>
            </a:lvl1pPr>
          </a:lstStyle>
          <a:p>
            <a:r>
              <a:rPr lang="en-US" sz="3200">
                <a:solidFill>
                  <a:schemeClr val="bg1"/>
                </a:solidFill>
                <a:latin typeface="Lato" panose="020F0502020204030203" pitchFamily="34" charset="77"/>
              </a:rPr>
              <a:t>Proposal Selection</a:t>
            </a:r>
          </a:p>
        </p:txBody>
      </p:sp>
      <p:sp>
        <p:nvSpPr>
          <p:cNvPr id="3" name="Slide Number Placeholder 5">
            <a:extLst>
              <a:ext uri="{FF2B5EF4-FFF2-40B4-BE49-F238E27FC236}">
                <a16:creationId xmlns:a16="http://schemas.microsoft.com/office/drawing/2014/main" id="{4218208E-88C0-81EE-4362-B1826B723E1D}"/>
              </a:ext>
            </a:extLst>
          </p:cNvPr>
          <p:cNvSpPr>
            <a:spLocks noGrp="1"/>
          </p:cNvSpPr>
          <p:nvPr>
            <p:ph type="sldNum" sz="quarter" idx="12"/>
          </p:nvPr>
        </p:nvSpPr>
        <p:spPr>
          <a:xfrm>
            <a:off x="10665281" y="5994400"/>
            <a:ext cx="470452" cy="365125"/>
          </a:xfrm>
        </p:spPr>
        <p:txBody>
          <a:bodyPr/>
          <a:lstStyle/>
          <a:p>
            <a:fld id="{7455917C-7678-D942-AACB-85CA4599E398}" type="slidenum">
              <a:rPr lang="en-US" smtClean="0"/>
              <a:pPr/>
              <a:t>7</a:t>
            </a:fld>
            <a:endParaRPr lang="en-US"/>
          </a:p>
        </p:txBody>
      </p:sp>
    </p:spTree>
    <p:extLst>
      <p:ext uri="{BB962C8B-B14F-4D97-AF65-F5344CB8AC3E}">
        <p14:creationId xmlns:p14="http://schemas.microsoft.com/office/powerpoint/2010/main" val="2994781706"/>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B0BE6-D702-40D2-211C-8D015353523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25FF183-5F0F-2C95-BEF6-C2476613D2F6}"/>
              </a:ext>
            </a:extLst>
          </p:cNvPr>
          <p:cNvSpPr txBox="1"/>
          <p:nvPr/>
        </p:nvSpPr>
        <p:spPr>
          <a:xfrm>
            <a:off x="404709" y="1647626"/>
            <a:ext cx="9999378" cy="2462213"/>
          </a:xfrm>
          <a:prstGeom prst="rect">
            <a:avLst/>
          </a:prstGeom>
          <a:noFill/>
        </p:spPr>
        <p:txBody>
          <a:bodyPr wrap="square" lIns="91440" tIns="45720" rIns="91440" bIns="45720" anchor="t">
            <a:spAutoFit/>
          </a:bodyPr>
          <a:lstStyle/>
          <a:p>
            <a:r>
              <a:rPr lang="en-US" sz="2000" b="1">
                <a:solidFill>
                  <a:srgbClr val="243695"/>
                </a:solidFill>
                <a:latin typeface="Lato"/>
                <a:ea typeface="Lato"/>
                <a:cs typeface="Lato"/>
              </a:rPr>
              <a:t>Goal: Determine which grants are "High Impact"</a:t>
            </a:r>
            <a:endParaRPr lang="en-US" sz="2000" b="1">
              <a:solidFill>
                <a:srgbClr val="243695"/>
              </a:solidFill>
              <a:latin typeface="Lato" panose="020F0502020204030203" pitchFamily="34" charset="77"/>
              <a:ea typeface="Lato"/>
              <a:cs typeface="Lato"/>
            </a:endParaRPr>
          </a:p>
          <a:p>
            <a:pPr marL="742950" lvl="1" indent="-285750">
              <a:buFont typeface="Arial" panose="020B0604020202020204" pitchFamily="34" charset="0"/>
              <a:buChar char="•"/>
            </a:pPr>
            <a:r>
              <a:rPr lang="en-US">
                <a:solidFill>
                  <a:srgbClr val="000000"/>
                </a:solidFill>
                <a:latin typeface="Lato"/>
                <a:ea typeface="Lato"/>
                <a:cs typeface="Lato"/>
              </a:rPr>
              <a:t>Using a custom fine-tuned  model based on </a:t>
            </a:r>
            <a:r>
              <a:rPr lang="en-US" err="1">
                <a:solidFill>
                  <a:srgbClr val="000000"/>
                </a:solidFill>
                <a:latin typeface="Lato"/>
                <a:ea typeface="Lato"/>
                <a:cs typeface="Lato"/>
              </a:rPr>
              <a:t>UmlsBERT</a:t>
            </a:r>
            <a:r>
              <a:rPr lang="en-US">
                <a:solidFill>
                  <a:srgbClr val="000000"/>
                </a:solidFill>
                <a:latin typeface="Lato"/>
                <a:ea typeface="Lato"/>
                <a:cs typeface="Lato"/>
              </a:rPr>
              <a:t> (Unified Medical Language System)</a:t>
            </a:r>
            <a:endParaRPr lang="en-US">
              <a:solidFill>
                <a:srgbClr val="000000"/>
              </a:solidFill>
              <a:latin typeface="Lato" panose="020F0502020204030203" pitchFamily="34" charset="0"/>
              <a:ea typeface="Lato" panose="020F0502020204030203" pitchFamily="34" charset="0"/>
              <a:cs typeface="Lato" panose="020F0502020204030203" pitchFamily="34" charset="0"/>
            </a:endParaRPr>
          </a:p>
          <a:p>
            <a:pPr marL="1200150" lvl="2" indent="-285750">
              <a:buFont typeface="Wingdings" panose="020B0604020202020204" pitchFamily="34" charset="0"/>
              <a:buChar char="§"/>
            </a:pPr>
            <a:r>
              <a:rPr lang="en-US">
                <a:solidFill>
                  <a:srgbClr val="000000"/>
                </a:solidFill>
                <a:latin typeface="Lato"/>
                <a:ea typeface="Lato"/>
                <a:cs typeface="Lato"/>
              </a:rPr>
              <a:t>Improved contextual embedding to classify high impact grants.</a:t>
            </a:r>
            <a:endParaRPr lang="en-US">
              <a:latin typeface="Lato"/>
              <a:ea typeface="Lato"/>
              <a:cs typeface="Lato"/>
            </a:endParaRPr>
          </a:p>
          <a:p>
            <a:pPr marL="1200150" lvl="2" indent="-285750">
              <a:buFont typeface="Wingdings" panose="020B0604020202020204" pitchFamily="34" charset="0"/>
              <a:buChar char="§"/>
            </a:pPr>
            <a:r>
              <a:rPr lang="en-US">
                <a:latin typeface="Lato"/>
                <a:ea typeface="Lato"/>
                <a:cs typeface="Lato"/>
              </a:rPr>
              <a:t>Semi-supervised learning </a:t>
            </a:r>
          </a:p>
          <a:p>
            <a:pPr marL="742950" lvl="1" indent="-285750">
              <a:buFont typeface="Arial" panose="020B0604020202020204" pitchFamily="34" charset="0"/>
              <a:buChar char="•"/>
            </a:pPr>
            <a:endParaRPr lang="en-US" sz="1600">
              <a:latin typeface="Lato"/>
              <a:ea typeface="Lato"/>
              <a:cs typeface="Lato"/>
            </a:endParaRPr>
          </a:p>
          <a:p>
            <a:pPr marL="742950" lvl="1" indent="-285750">
              <a:buFont typeface="Arial" panose="020B0604020202020204" pitchFamily="34" charset="0"/>
              <a:buChar char="•"/>
            </a:pPr>
            <a:endParaRPr lang="en-US" sz="1600">
              <a:latin typeface="Lato"/>
              <a:ea typeface="Lato"/>
              <a:cs typeface="Lato"/>
            </a:endParaRPr>
          </a:p>
          <a:p>
            <a:endParaRPr lang="en-US" sz="1600">
              <a:latin typeface="Lato" panose="020F0502020204030203" pitchFamily="34" charset="77"/>
              <a:ea typeface="Lato"/>
              <a:cs typeface="Lato"/>
            </a:endParaRPr>
          </a:p>
          <a:p>
            <a:endParaRPr lang="en-US" sz="1600">
              <a:latin typeface="Lato" panose="020F0502020204030203" pitchFamily="34" charset="77"/>
              <a:ea typeface="Lato"/>
              <a:cs typeface="Lato"/>
            </a:endParaRPr>
          </a:p>
          <a:p>
            <a:endParaRPr lang="en-US" sz="1600">
              <a:latin typeface="Lato" panose="020F0502020204030203" pitchFamily="34" charset="77"/>
              <a:ea typeface="Lato"/>
              <a:cs typeface="Lato"/>
            </a:endParaRPr>
          </a:p>
        </p:txBody>
      </p:sp>
      <p:sp>
        <p:nvSpPr>
          <p:cNvPr id="2" name="Title 1">
            <a:extLst>
              <a:ext uri="{FF2B5EF4-FFF2-40B4-BE49-F238E27FC236}">
                <a16:creationId xmlns:a16="http://schemas.microsoft.com/office/drawing/2014/main" id="{A0AEFF5A-7716-6922-3988-7E65E98720F9}"/>
              </a:ext>
            </a:extLst>
          </p:cNvPr>
          <p:cNvSpPr txBox="1">
            <a:spLocks/>
          </p:cNvSpPr>
          <p:nvPr/>
        </p:nvSpPr>
        <p:spPr>
          <a:xfrm>
            <a:off x="399288" y="502130"/>
            <a:ext cx="10515600" cy="527555"/>
          </a:xfrm>
          <a:prstGeom prst="rect">
            <a:avLst/>
          </a:prstGeom>
        </p:spPr>
        <p:txBody>
          <a:bodyPr>
            <a:noAutofit/>
          </a:bodyPr>
          <a:lstStyle>
            <a:lvl1pPr algn="l" defTabSz="914400" rtl="0" eaLnBrk="1" latinLnBrk="0" hangingPunct="1">
              <a:lnSpc>
                <a:spcPct val="90000"/>
              </a:lnSpc>
              <a:spcBef>
                <a:spcPct val="0"/>
              </a:spcBef>
              <a:buNone/>
              <a:defRPr sz="3600" b="1" kern="1200">
                <a:solidFill>
                  <a:srgbClr val="314C63"/>
                </a:solidFill>
                <a:latin typeface="Arial" panose="020B0604020202020204" pitchFamily="34" charset="0"/>
                <a:ea typeface="+mj-ea"/>
                <a:cs typeface="Arial" panose="020B0604020202020204" pitchFamily="34" charset="0"/>
              </a:defRPr>
            </a:lvl1pPr>
          </a:lstStyle>
          <a:p>
            <a:r>
              <a:rPr lang="en-US" sz="3200">
                <a:solidFill>
                  <a:schemeClr val="bg1"/>
                </a:solidFill>
                <a:latin typeface="Lato" panose="020F0502020204030203" pitchFamily="34" charset="77"/>
              </a:rPr>
              <a:t>Proposal Selection</a:t>
            </a:r>
          </a:p>
        </p:txBody>
      </p:sp>
      <p:sp>
        <p:nvSpPr>
          <p:cNvPr id="3" name="Slide Number Placeholder 5">
            <a:extLst>
              <a:ext uri="{FF2B5EF4-FFF2-40B4-BE49-F238E27FC236}">
                <a16:creationId xmlns:a16="http://schemas.microsoft.com/office/drawing/2014/main" id="{DA4C9252-7AB4-1774-DD42-00CC4C3106AC}"/>
              </a:ext>
            </a:extLst>
          </p:cNvPr>
          <p:cNvSpPr>
            <a:spLocks noGrp="1"/>
          </p:cNvSpPr>
          <p:nvPr>
            <p:ph type="sldNum" sz="quarter" idx="12"/>
          </p:nvPr>
        </p:nvSpPr>
        <p:spPr>
          <a:xfrm>
            <a:off x="10665281" y="5994400"/>
            <a:ext cx="470452" cy="365125"/>
          </a:xfrm>
        </p:spPr>
        <p:txBody>
          <a:bodyPr/>
          <a:lstStyle/>
          <a:p>
            <a:fld id="{7455917C-7678-D942-AACB-85CA4599E398}" type="slidenum">
              <a:rPr lang="en-US" smtClean="0"/>
              <a:pPr/>
              <a:t>8</a:t>
            </a:fld>
            <a:endParaRPr lang="en-US"/>
          </a:p>
        </p:txBody>
      </p:sp>
    </p:spTree>
    <p:extLst>
      <p:ext uri="{BB962C8B-B14F-4D97-AF65-F5344CB8AC3E}">
        <p14:creationId xmlns:p14="http://schemas.microsoft.com/office/powerpoint/2010/main" val="39129066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CEABethesda_ppt template" id="{3659567E-1606-0645-9008-085B6ADE34D3}" vid="{79D23ADC-A38E-4244-A430-D06B9CEF43D0}"/>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CEABethesda_ppt template" id="{3659567E-1606-0645-9008-085B6ADE34D3}" vid="{C48E4F3A-ECA0-3248-97AB-AB75011EE223}"/>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CEABethesda_ppt template" id="{3659567E-1606-0645-9008-085B6ADE34D3}" vid="{71D44BA5-BAB6-A746-BA85-A6ACF2601F4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15</Notes>
  <HiddenSlides>2</HiddenSlides>
  <ScaleCrop>false</ScaleCrop>
  <HeadingPairs>
    <vt:vector size="4" baseType="variant">
      <vt:variant>
        <vt:lpstr>Theme</vt:lpstr>
      </vt:variant>
      <vt:variant>
        <vt:i4>3</vt:i4>
      </vt:variant>
      <vt:variant>
        <vt:lpstr>Slide Titles</vt:lpstr>
      </vt:variant>
      <vt:variant>
        <vt:i4>16</vt:i4>
      </vt:variant>
    </vt:vector>
  </HeadingPairs>
  <TitlesOfParts>
    <vt:vector size="19" baseType="lpstr">
      <vt:lpstr>Office Theme</vt:lpstr>
      <vt:lpstr>1_Office Theme</vt:lpstr>
      <vt:lpstr>2_Office Theme</vt:lpstr>
      <vt:lpstr>PowerPoint Presentation</vt:lpstr>
      <vt:lpstr>AI-Expedited ASPR Grants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Esha A. Vaidya</dc:creator>
  <cp:revision>118</cp:revision>
  <cp:lastPrinted>2022-03-22T16:43:11Z</cp:lastPrinted>
  <dcterms:created xsi:type="dcterms:W3CDTF">2024-01-28T00:25:22Z</dcterms:created>
  <dcterms:modified xsi:type="dcterms:W3CDTF">2024-01-29T21:32:45Z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b49abc7-59be-4d4c-a462-decca6d4dac9_Enabled">
    <vt:lpwstr>true</vt:lpwstr>
  </property>
  <property fmtid="{D5CDD505-2E9C-101B-9397-08002B2CF9AE}" pid="3" name="MSIP_Label_8b49abc7-59be-4d4c-a462-decca6d4dac9_SetDate">
    <vt:lpwstr>2024-01-28T00:26:12Z</vt:lpwstr>
  </property>
  <property fmtid="{D5CDD505-2E9C-101B-9397-08002B2CF9AE}" pid="4" name="MSIP_Label_8b49abc7-59be-4d4c-a462-decca6d4dac9_Method">
    <vt:lpwstr>Privileged</vt:lpwstr>
  </property>
  <property fmtid="{D5CDD505-2E9C-101B-9397-08002B2CF9AE}" pid="5" name="MSIP_Label_8b49abc7-59be-4d4c-a462-decca6d4dac9_Name">
    <vt:lpwstr>defa4170-0d19-0005-0004-bc88714345d2</vt:lpwstr>
  </property>
  <property fmtid="{D5CDD505-2E9C-101B-9397-08002B2CF9AE}" pid="6" name="MSIP_Label_8b49abc7-59be-4d4c-a462-decca6d4dac9_SiteId">
    <vt:lpwstr>00758a75-d55f-4737-a49c-29f42e96b59b</vt:lpwstr>
  </property>
  <property fmtid="{D5CDD505-2E9C-101B-9397-08002B2CF9AE}" pid="7" name="MSIP_Label_8b49abc7-59be-4d4c-a462-decca6d4dac9_ActionId">
    <vt:lpwstr>7739eac6-a177-407b-b518-0ed5f91114b3</vt:lpwstr>
  </property>
  <property fmtid="{D5CDD505-2E9C-101B-9397-08002B2CF9AE}" pid="8" name="MSIP_Label_8b49abc7-59be-4d4c-a462-decca6d4dac9_ContentBits">
    <vt:lpwstr>0</vt:lpwstr>
  </property>
</Properties>
</file>